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sldIdLst>
    <p:sldId id="256" r:id="rId3"/>
    <p:sldId id="737" r:id="rId4"/>
    <p:sldId id="258" r:id="rId5"/>
    <p:sldId id="259" r:id="rId6"/>
    <p:sldId id="260" r:id="rId7"/>
    <p:sldId id="261" r:id="rId8"/>
    <p:sldId id="743" r:id="rId9"/>
    <p:sldId id="744" r:id="rId10"/>
    <p:sldId id="745" r:id="rId11"/>
    <p:sldId id="746" r:id="rId12"/>
    <p:sldId id="747" r:id="rId13"/>
    <p:sldId id="748" r:id="rId14"/>
    <p:sldId id="749" r:id="rId15"/>
    <p:sldId id="750" r:id="rId16"/>
    <p:sldId id="751" r:id="rId17"/>
    <p:sldId id="752" r:id="rId18"/>
    <p:sldId id="753" r:id="rId19"/>
    <p:sldId id="754" r:id="rId20"/>
    <p:sldId id="755" r:id="rId21"/>
    <p:sldId id="756" r:id="rId22"/>
    <p:sldId id="757" r:id="rId23"/>
    <p:sldId id="758" r:id="rId24"/>
    <p:sldId id="759" r:id="rId25"/>
    <p:sldId id="760" r:id="rId26"/>
    <p:sldId id="761" r:id="rId27"/>
    <p:sldId id="777" r:id="rId28"/>
    <p:sldId id="262" r:id="rId29"/>
    <p:sldId id="782" r:id="rId30"/>
    <p:sldId id="783" r:id="rId31"/>
    <p:sldId id="781" r:id="rId32"/>
    <p:sldId id="742" r:id="rId33"/>
    <p:sldId id="769" r:id="rId34"/>
    <p:sldId id="770" r:id="rId35"/>
    <p:sldId id="771" r:id="rId36"/>
    <p:sldId id="772" r:id="rId37"/>
    <p:sldId id="762" r:id="rId38"/>
    <p:sldId id="773" r:id="rId39"/>
    <p:sldId id="774" r:id="rId40"/>
    <p:sldId id="776" r:id="rId41"/>
    <p:sldId id="775" r:id="rId42"/>
    <p:sldId id="763" r:id="rId43"/>
    <p:sldId id="764" r:id="rId44"/>
    <p:sldId id="778" r:id="rId45"/>
    <p:sldId id="779" r:id="rId46"/>
    <p:sldId id="780" r:id="rId47"/>
    <p:sldId id="740" r:id="rId48"/>
    <p:sldId id="741" r:id="rId49"/>
    <p:sldId id="263" r:id="rId50"/>
    <p:sldId id="264" r:id="rId51"/>
    <p:sldId id="265" r:id="rId52"/>
    <p:sldId id="266" r:id="rId53"/>
    <p:sldId id="267" r:id="rId54"/>
    <p:sldId id="268" r:id="rId55"/>
    <p:sldId id="281" r:id="rId56"/>
    <p:sldId id="282" r:id="rId57"/>
    <p:sldId id="283" r:id="rId58"/>
    <p:sldId id="284" r:id="rId59"/>
    <p:sldId id="285" r:id="rId60"/>
    <p:sldId id="286" r:id="rId61"/>
    <p:sldId id="287" r:id="rId62"/>
    <p:sldId id="288" r:id="rId63"/>
    <p:sldId id="289" r:id="rId64"/>
    <p:sldId id="291" r:id="rId65"/>
    <p:sldId id="292" r:id="rId66"/>
    <p:sldId id="293" r:id="rId67"/>
    <p:sldId id="294" r:id="rId68"/>
    <p:sldId id="306" r:id="rId69"/>
    <p:sldId id="307" r:id="rId70"/>
    <p:sldId id="308" r:id="rId71"/>
    <p:sldId id="309" r:id="rId72"/>
    <p:sldId id="310" r:id="rId73"/>
    <p:sldId id="311" r:id="rId74"/>
    <p:sldId id="369" r:id="rId75"/>
    <p:sldId id="371" r:id="rId76"/>
    <p:sldId id="372" r:id="rId77"/>
    <p:sldId id="373" r:id="rId78"/>
    <p:sldId id="765" r:id="rId79"/>
    <p:sldId id="766" r:id="rId80"/>
    <p:sldId id="767" r:id="rId81"/>
    <p:sldId id="768" r:id="rId82"/>
    <p:sldId id="784" r:id="rId83"/>
    <p:sldId id="785" r:id="rId84"/>
    <p:sldId id="786" r:id="rId85"/>
    <p:sldId id="787" r:id="rId86"/>
    <p:sldId id="788" r:id="rId87"/>
    <p:sldId id="789" r:id="rId88"/>
    <p:sldId id="790" r:id="rId89"/>
    <p:sldId id="791" r:id="rId90"/>
    <p:sldId id="792" r:id="rId91"/>
    <p:sldId id="793" r:id="rId92"/>
    <p:sldId id="794" r:id="rId93"/>
    <p:sldId id="739" r:id="rId94"/>
    <p:sldId id="312" r:id="rId95"/>
    <p:sldId id="313" r:id="rId96"/>
    <p:sldId id="314" r:id="rId97"/>
  </p:sldIdLst>
  <p:sldSz cx="12192000" cy="6858000"/>
  <p:notesSz cx="6858000" cy="9144000"/>
  <p:defaultTextStyle>
    <a:defPPr lvl="0">
      <a:defRPr lang="pt-B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4738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8265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84684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692175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2016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98529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34175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36715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7508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25378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78417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pPr/>
              <a:t>‹nº›</a:t>
            </a:fld>
            <a:endParaRPr lang="pt-B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planalto.gov.br/ccivil_03/_Ato2011-2014/2011/Lei/L12527.ht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0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b="1" dirty="0">
                <a:solidFill>
                  <a:prstClr val="black"/>
                </a:solidFill>
              </a:rPr>
              <a:t>Transparência Pública</a:t>
            </a:r>
            <a:endParaRPr lang="pt-BR" sz="4000" dirty="0">
              <a:solidFill>
                <a:prstClr val="black"/>
              </a:solidFill>
            </a:endParaRPr>
          </a:p>
        </p:txBody>
      </p:sp>
      <p:sp>
        <p:nvSpPr>
          <p:cNvPr id="4" name="CaixaDeTexto 3"/>
          <p:cNvSpPr txBox="1"/>
          <p:nvPr/>
        </p:nvSpPr>
        <p:spPr>
          <a:xfrm>
            <a:off x="6027285" y="1765314"/>
            <a:ext cx="5117869" cy="4832092"/>
          </a:xfrm>
          <a:prstGeom prst="rect">
            <a:avLst/>
          </a:prstGeom>
          <a:noFill/>
          <a:ln>
            <a:solidFill>
              <a:schemeClr val="tx1"/>
            </a:solidFill>
          </a:ln>
        </p:spPr>
        <p:txBody>
          <a:bodyPr wrap="square" rtlCol="0">
            <a:spAutoFit/>
          </a:bodyPr>
          <a:lstStyle/>
          <a:p>
            <a:pPr algn="just"/>
            <a:r>
              <a:rPr lang="pt-BR" sz="2800" dirty="0">
                <a:solidFill>
                  <a:prstClr val="black"/>
                </a:solidFill>
              </a:rPr>
              <a:t>Assim, enfatiza Marçal </a:t>
            </a:r>
            <a:r>
              <a:rPr lang="pt-BR" sz="2800" dirty="0" err="1">
                <a:solidFill>
                  <a:prstClr val="black"/>
                </a:solidFill>
              </a:rPr>
              <a:t>Justen</a:t>
            </a:r>
            <a:r>
              <a:rPr lang="pt-BR" sz="2800" dirty="0">
                <a:solidFill>
                  <a:prstClr val="black"/>
                </a:solidFill>
              </a:rPr>
              <a:t> Filho que na </a:t>
            </a:r>
            <a:r>
              <a:rPr lang="pt-BR" sz="2800" b="1" dirty="0">
                <a:solidFill>
                  <a:prstClr val="black"/>
                </a:solidFill>
              </a:rPr>
              <a:t>democracia republicana, por um lado, deve-se franquear aos possíveis interessados a participação nas mais relevantes decisões estatais e, por outro, há de haver mecanismos “pelos quais os governantes são constrangidos a prestar esclarecimentos e a responder por seus atos”</a:t>
            </a:r>
          </a:p>
        </p:txBody>
      </p:sp>
      <p:pic>
        <p:nvPicPr>
          <p:cNvPr id="5" name="Imagem 4">
            <a:extLst>
              <a:ext uri="{FF2B5EF4-FFF2-40B4-BE49-F238E27FC236}">
                <a16:creationId xmlns:a16="http://schemas.microsoft.com/office/drawing/2014/main" xmlns="" id="{D6E499DE-1280-4CA3-7AAB-0C94A178E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98" y="1695711"/>
            <a:ext cx="4876800" cy="4876800"/>
          </a:xfrm>
          <a:prstGeom prst="rect">
            <a:avLst/>
          </a:prstGeom>
        </p:spPr>
      </p:pic>
    </p:spTree>
    <p:extLst>
      <p:ext uri="{BB962C8B-B14F-4D97-AF65-F5344CB8AC3E}">
        <p14:creationId xmlns:p14="http://schemas.microsoft.com/office/powerpoint/2010/main" val="3130753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b="1" dirty="0">
                <a:solidFill>
                  <a:prstClr val="black"/>
                </a:solidFill>
              </a:rPr>
              <a:t>Transparência Pública</a:t>
            </a:r>
            <a:endParaRPr lang="pt-BR" sz="4000" dirty="0">
              <a:solidFill>
                <a:prstClr val="black"/>
              </a:solidFill>
            </a:endParaRPr>
          </a:p>
        </p:txBody>
      </p:sp>
      <p:sp>
        <p:nvSpPr>
          <p:cNvPr id="4" name="CaixaDeTexto 3"/>
          <p:cNvSpPr txBox="1"/>
          <p:nvPr/>
        </p:nvSpPr>
        <p:spPr>
          <a:xfrm>
            <a:off x="5536276" y="1654189"/>
            <a:ext cx="5602779" cy="4401205"/>
          </a:xfrm>
          <a:prstGeom prst="rect">
            <a:avLst/>
          </a:prstGeom>
          <a:noFill/>
          <a:ln>
            <a:solidFill>
              <a:schemeClr val="tx1"/>
            </a:solidFill>
          </a:ln>
        </p:spPr>
        <p:txBody>
          <a:bodyPr wrap="square" rtlCol="0">
            <a:spAutoFit/>
          </a:bodyPr>
          <a:lstStyle/>
          <a:p>
            <a:pPr algn="just"/>
            <a:r>
              <a:rPr lang="pt-BR" sz="2600" dirty="0">
                <a:solidFill>
                  <a:prstClr val="black"/>
                </a:solidFill>
              </a:rPr>
              <a:t>É pela publicidade que os </a:t>
            </a:r>
            <a:r>
              <a:rPr lang="pt-BR" sz="2600" b="1" dirty="0">
                <a:solidFill>
                  <a:prstClr val="black"/>
                </a:solidFill>
              </a:rPr>
              <a:t>cidadãos têm conhecimento </a:t>
            </a:r>
            <a:r>
              <a:rPr lang="pt-BR" sz="2600" dirty="0">
                <a:solidFill>
                  <a:prstClr val="black"/>
                </a:solidFill>
              </a:rPr>
              <a:t>das ações dos administradores no trato da coisa pública.</a:t>
            </a:r>
          </a:p>
          <a:p>
            <a:pPr algn="just"/>
            <a:r>
              <a:rPr lang="pt-BR" sz="2600" dirty="0">
                <a:solidFill>
                  <a:prstClr val="black"/>
                </a:solidFill>
              </a:rPr>
              <a:t>Ela também </a:t>
            </a:r>
            <a:r>
              <a:rPr lang="pt-BR" sz="2600" b="1" dirty="0">
                <a:solidFill>
                  <a:prstClr val="black"/>
                </a:solidFill>
              </a:rPr>
              <a:t>garante a defesa de direitos </a:t>
            </a:r>
            <a:r>
              <a:rPr lang="pt-BR" sz="2600" dirty="0">
                <a:solidFill>
                  <a:prstClr val="black"/>
                </a:solidFill>
              </a:rPr>
              <a:t>quando estes são violados pelo Poder Público, viabilizando a proteção da moralidade e a estabilidade das relações jurídico-administrativas.</a:t>
            </a:r>
          </a:p>
          <a:p>
            <a:r>
              <a:rPr lang="pt-BR" dirty="0">
                <a:solidFill>
                  <a:prstClr val="black"/>
                </a:solidFill>
              </a:rPr>
              <a:t>Direito administrativo / Irene Patrícia </a:t>
            </a:r>
            <a:r>
              <a:rPr lang="pt-BR" dirty="0" err="1">
                <a:solidFill>
                  <a:prstClr val="black"/>
                </a:solidFill>
              </a:rPr>
              <a:t>Nohara</a:t>
            </a:r>
            <a:r>
              <a:rPr lang="pt-BR" dirty="0">
                <a:solidFill>
                  <a:prstClr val="black"/>
                </a:solidFill>
              </a:rPr>
              <a:t>. –9. ed. –São Paulo: Atlas, 2019</a:t>
            </a:r>
            <a:r>
              <a:rPr lang="pt-BR" sz="2800" dirty="0">
                <a:solidFill>
                  <a:prstClr val="black"/>
                </a:solidFill>
              </a:rPr>
              <a:t>.</a:t>
            </a:r>
            <a:endParaRPr lang="pt-BR" sz="2800" b="1" dirty="0">
              <a:solidFill>
                <a:prstClr val="black"/>
              </a:solidFill>
            </a:endParaRPr>
          </a:p>
        </p:txBody>
      </p:sp>
      <p:pic>
        <p:nvPicPr>
          <p:cNvPr id="5" name="Imagem 4">
            <a:extLst>
              <a:ext uri="{FF2B5EF4-FFF2-40B4-BE49-F238E27FC236}">
                <a16:creationId xmlns:a16="http://schemas.microsoft.com/office/drawing/2014/main" xmlns="" id="{35876A62-8524-AD80-867A-1DAA9B1DD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08" y="1654189"/>
            <a:ext cx="4522857" cy="4522857"/>
          </a:xfrm>
          <a:prstGeom prst="rect">
            <a:avLst/>
          </a:prstGeom>
        </p:spPr>
      </p:pic>
    </p:spTree>
    <p:extLst>
      <p:ext uri="{BB962C8B-B14F-4D97-AF65-F5344CB8AC3E}">
        <p14:creationId xmlns:p14="http://schemas.microsoft.com/office/powerpoint/2010/main" val="250729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662969"/>
            <a:ext cx="11401778" cy="707886"/>
          </a:xfrm>
          <a:prstGeom prst="rect">
            <a:avLst/>
          </a:prstGeom>
          <a:noFill/>
        </p:spPr>
        <p:txBody>
          <a:bodyPr wrap="square" rtlCol="0">
            <a:spAutoFit/>
          </a:bodyPr>
          <a:lstStyle/>
          <a:p>
            <a:pPr algn="ctr"/>
            <a:r>
              <a:rPr lang="pt-BR" sz="4000" b="1" dirty="0">
                <a:solidFill>
                  <a:prstClr val="black"/>
                </a:solidFill>
              </a:rPr>
              <a:t>Transparência Pública</a:t>
            </a:r>
            <a:endParaRPr lang="pt-BR" sz="4000" dirty="0">
              <a:solidFill>
                <a:prstClr val="black"/>
              </a:solidFill>
            </a:endParaRPr>
          </a:p>
        </p:txBody>
      </p:sp>
      <p:sp>
        <p:nvSpPr>
          <p:cNvPr id="4" name="CaixaDeTexto 3"/>
          <p:cNvSpPr txBox="1"/>
          <p:nvPr/>
        </p:nvSpPr>
        <p:spPr>
          <a:xfrm>
            <a:off x="326396" y="1654190"/>
            <a:ext cx="6024527" cy="4678204"/>
          </a:xfrm>
          <a:prstGeom prst="rect">
            <a:avLst/>
          </a:prstGeom>
          <a:noFill/>
          <a:ln>
            <a:solidFill>
              <a:schemeClr val="tx1"/>
            </a:solidFill>
          </a:ln>
        </p:spPr>
        <p:txBody>
          <a:bodyPr wrap="square" rtlCol="0">
            <a:spAutoFit/>
          </a:bodyPr>
          <a:lstStyle/>
          <a:p>
            <a:pPr algn="just"/>
            <a:r>
              <a:rPr lang="pt-BR" sz="2600" dirty="0">
                <a:solidFill>
                  <a:prstClr val="black"/>
                </a:solidFill>
              </a:rPr>
              <a:t>A obediência ao princípio pode ser analisada de duas perspectivas complementares:</a:t>
            </a:r>
          </a:p>
          <a:p>
            <a:pPr algn="just"/>
            <a:r>
              <a:rPr lang="pt-BR" sz="2600" dirty="0">
                <a:solidFill>
                  <a:prstClr val="black"/>
                </a:solidFill>
              </a:rPr>
              <a:t>(1) Do </a:t>
            </a:r>
            <a:r>
              <a:rPr lang="pt-BR" sz="2600" b="1" dirty="0">
                <a:solidFill>
                  <a:prstClr val="black"/>
                </a:solidFill>
              </a:rPr>
              <a:t>direito de os administrados terem acesso a informações de interesse particular ou coletivo, e;</a:t>
            </a:r>
          </a:p>
          <a:p>
            <a:pPr algn="just"/>
            <a:r>
              <a:rPr lang="pt-BR" sz="2600" dirty="0">
                <a:solidFill>
                  <a:prstClr val="black"/>
                </a:solidFill>
              </a:rPr>
              <a:t>(2) Do correspondente </a:t>
            </a:r>
            <a:r>
              <a:rPr lang="pt-BR" sz="2600" b="1" dirty="0">
                <a:solidFill>
                  <a:prstClr val="black"/>
                </a:solidFill>
              </a:rPr>
              <a:t>dever de a Administração dar publicidade de atos e contratos administrativos.</a:t>
            </a:r>
          </a:p>
          <a:p>
            <a:endParaRPr lang="pt-BR" sz="2800" dirty="0">
              <a:solidFill>
                <a:prstClr val="black"/>
              </a:solidFill>
            </a:endParaRPr>
          </a:p>
          <a:p>
            <a:r>
              <a:rPr lang="pt-BR" dirty="0">
                <a:solidFill>
                  <a:prstClr val="black"/>
                </a:solidFill>
              </a:rPr>
              <a:t>Direito administrativo / Irene Patrícia </a:t>
            </a:r>
            <a:r>
              <a:rPr lang="pt-BR" dirty="0" err="1">
                <a:solidFill>
                  <a:prstClr val="black"/>
                </a:solidFill>
              </a:rPr>
              <a:t>Nohara</a:t>
            </a:r>
            <a:r>
              <a:rPr lang="pt-BR" dirty="0">
                <a:solidFill>
                  <a:prstClr val="black"/>
                </a:solidFill>
              </a:rPr>
              <a:t>. –9. ed. –São Paulo: Atlas, 2019.</a:t>
            </a:r>
            <a:endParaRPr lang="pt-BR" b="1" dirty="0">
              <a:solidFill>
                <a:prstClr val="black"/>
              </a:solidFill>
            </a:endParaRPr>
          </a:p>
        </p:txBody>
      </p:sp>
      <p:pic>
        <p:nvPicPr>
          <p:cNvPr id="5" name="Imagem 4">
            <a:extLst>
              <a:ext uri="{FF2B5EF4-FFF2-40B4-BE49-F238E27FC236}">
                <a16:creationId xmlns:a16="http://schemas.microsoft.com/office/drawing/2014/main" xmlns="" id="{BEAF29CE-73E9-BF25-A112-4C221E8F2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200" y="1654190"/>
            <a:ext cx="5384800" cy="4725765"/>
          </a:xfrm>
          <a:prstGeom prst="rect">
            <a:avLst/>
          </a:prstGeom>
        </p:spPr>
      </p:pic>
    </p:spTree>
    <p:extLst>
      <p:ext uri="{BB962C8B-B14F-4D97-AF65-F5344CB8AC3E}">
        <p14:creationId xmlns:p14="http://schemas.microsoft.com/office/powerpoint/2010/main" val="3285594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3249556"/>
            <a:ext cx="11401778" cy="707886"/>
          </a:xfrm>
          <a:prstGeom prst="rect">
            <a:avLst/>
          </a:prstGeom>
          <a:noFill/>
        </p:spPr>
        <p:txBody>
          <a:bodyPr wrap="square" rtlCol="0">
            <a:spAutoFit/>
          </a:bodyPr>
          <a:lstStyle/>
          <a:p>
            <a:pPr algn="ctr"/>
            <a:r>
              <a:rPr lang="pt-BR" sz="4000" dirty="0">
                <a:solidFill>
                  <a:prstClr val="black"/>
                </a:solidFill>
              </a:rPr>
              <a:t>Transparência, publicidade e propaganda</a:t>
            </a:r>
          </a:p>
        </p:txBody>
      </p:sp>
    </p:spTree>
    <p:extLst>
      <p:ext uri="{BB962C8B-B14F-4D97-AF65-F5344CB8AC3E}">
        <p14:creationId xmlns:p14="http://schemas.microsoft.com/office/powerpoint/2010/main" val="1594191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1EF72ABC-DCA7-AD50-455E-DDEA2B62FE9E}"/>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xmlns="" id="{3A6C06C7-EF3C-8C54-5EC8-C6E24760BF91}"/>
              </a:ext>
            </a:extLst>
          </p:cNvPr>
          <p:cNvSpPr txBox="1"/>
          <p:nvPr/>
        </p:nvSpPr>
        <p:spPr>
          <a:xfrm>
            <a:off x="352153" y="791757"/>
            <a:ext cx="11401778" cy="707886"/>
          </a:xfrm>
          <a:prstGeom prst="rect">
            <a:avLst/>
          </a:prstGeom>
          <a:noFill/>
        </p:spPr>
        <p:txBody>
          <a:bodyPr wrap="square" rtlCol="0">
            <a:spAutoFit/>
          </a:bodyPr>
          <a:lstStyle/>
          <a:p>
            <a:pPr algn="ctr"/>
            <a:r>
              <a:rPr lang="pt-BR" sz="4000" dirty="0">
                <a:solidFill>
                  <a:prstClr val="black"/>
                </a:solidFill>
              </a:rPr>
              <a:t>Transparência, publicidade e propaganda</a:t>
            </a:r>
          </a:p>
        </p:txBody>
      </p:sp>
      <p:sp>
        <p:nvSpPr>
          <p:cNvPr id="4" name="CaixaDeTexto 3">
            <a:extLst>
              <a:ext uri="{FF2B5EF4-FFF2-40B4-BE49-F238E27FC236}">
                <a16:creationId xmlns:a16="http://schemas.microsoft.com/office/drawing/2014/main" xmlns="" id="{0628AC3A-539E-9F0D-38C4-7BDC42DCFEC2}"/>
              </a:ext>
            </a:extLst>
          </p:cNvPr>
          <p:cNvSpPr txBox="1"/>
          <p:nvPr/>
        </p:nvSpPr>
        <p:spPr>
          <a:xfrm>
            <a:off x="645532" y="1890289"/>
            <a:ext cx="5407510" cy="4124206"/>
          </a:xfrm>
          <a:prstGeom prst="rect">
            <a:avLst/>
          </a:prstGeom>
          <a:noFill/>
          <a:ln>
            <a:solidFill>
              <a:schemeClr val="tx1"/>
            </a:solidFill>
          </a:ln>
        </p:spPr>
        <p:txBody>
          <a:bodyPr wrap="square" rtlCol="0">
            <a:spAutoFit/>
          </a:bodyPr>
          <a:lstStyle/>
          <a:p>
            <a:pPr algn="just"/>
            <a:r>
              <a:rPr lang="pt-BR" sz="2800" b="1" u="sng" dirty="0">
                <a:solidFill>
                  <a:prstClr val="black"/>
                </a:solidFill>
              </a:rPr>
              <a:t>A publicidade dos </a:t>
            </a:r>
            <a:r>
              <a:rPr lang="pt-BR" sz="2800" b="1" u="sng" dirty="0" smtClean="0">
                <a:solidFill>
                  <a:prstClr val="black"/>
                </a:solidFill>
              </a:rPr>
              <a:t>atos </a:t>
            </a:r>
            <a:r>
              <a:rPr lang="pt-BR" sz="2800" b="1" u="sng" dirty="0">
                <a:solidFill>
                  <a:prstClr val="black"/>
                </a:solidFill>
              </a:rPr>
              <a:t>e contratos</a:t>
            </a:r>
            <a:r>
              <a:rPr lang="pt-BR" sz="2800" dirty="0">
                <a:solidFill>
                  <a:prstClr val="black"/>
                </a:solidFill>
              </a:rPr>
              <a:t> administrativos constitui dever da Administração e é imprescindível para o aperfeiçoamento de muitos deles, porém, </a:t>
            </a:r>
            <a:r>
              <a:rPr lang="pt-BR" sz="2800" b="1" u="sng" dirty="0">
                <a:solidFill>
                  <a:prstClr val="black"/>
                </a:solidFill>
              </a:rPr>
              <a:t>não se confunde com a divulgação ou propaganda dos atos e atividades de gestão </a:t>
            </a:r>
            <a:r>
              <a:rPr lang="pt-BR" sz="2800" dirty="0">
                <a:solidFill>
                  <a:prstClr val="black"/>
                </a:solidFill>
              </a:rPr>
              <a:t>administrativa ou governamental do Poder.</a:t>
            </a:r>
          </a:p>
          <a:p>
            <a:r>
              <a:rPr lang="pt-BR" sz="1000" dirty="0">
                <a:solidFill>
                  <a:prstClr val="black"/>
                </a:solidFill>
              </a:rPr>
              <a:t>Direito administrativo / Irene Patrícia </a:t>
            </a:r>
            <a:r>
              <a:rPr lang="pt-BR" sz="1000" dirty="0" err="1">
                <a:solidFill>
                  <a:prstClr val="black"/>
                </a:solidFill>
              </a:rPr>
              <a:t>Nohara</a:t>
            </a:r>
            <a:r>
              <a:rPr lang="pt-BR" sz="1000" dirty="0">
                <a:solidFill>
                  <a:prstClr val="black"/>
                </a:solidFill>
              </a:rPr>
              <a:t>. –9. ed. –São Paulo: Atlas, 2019.</a:t>
            </a:r>
            <a:endParaRPr lang="pt-BR" sz="1000" b="1" dirty="0">
              <a:solidFill>
                <a:prstClr val="black"/>
              </a:solidFill>
            </a:endParaRPr>
          </a:p>
        </p:txBody>
      </p:sp>
      <p:pic>
        <p:nvPicPr>
          <p:cNvPr id="5" name="Imagem 4">
            <a:extLst>
              <a:ext uri="{FF2B5EF4-FFF2-40B4-BE49-F238E27FC236}">
                <a16:creationId xmlns:a16="http://schemas.microsoft.com/office/drawing/2014/main" xmlns="" id="{E4873B49-DBE2-7174-4780-EE6FFF863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4704" y="1437964"/>
            <a:ext cx="5028857" cy="5028857"/>
          </a:xfrm>
          <a:prstGeom prst="rect">
            <a:avLst/>
          </a:prstGeom>
        </p:spPr>
      </p:pic>
    </p:spTree>
    <p:extLst>
      <p:ext uri="{BB962C8B-B14F-4D97-AF65-F5344CB8AC3E}">
        <p14:creationId xmlns:p14="http://schemas.microsoft.com/office/powerpoint/2010/main" val="3105509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dirty="0">
                <a:solidFill>
                  <a:prstClr val="black"/>
                </a:solidFill>
              </a:rPr>
              <a:t>Transparência, publicidade e propaganda</a:t>
            </a:r>
          </a:p>
        </p:txBody>
      </p:sp>
      <p:sp>
        <p:nvSpPr>
          <p:cNvPr id="4" name="CaixaDeTexto 3"/>
          <p:cNvSpPr txBox="1"/>
          <p:nvPr/>
        </p:nvSpPr>
        <p:spPr>
          <a:xfrm>
            <a:off x="941948" y="1879113"/>
            <a:ext cx="5641731" cy="4247317"/>
          </a:xfrm>
          <a:prstGeom prst="rect">
            <a:avLst/>
          </a:prstGeom>
          <a:noFill/>
          <a:ln>
            <a:solidFill>
              <a:schemeClr val="tx1"/>
            </a:solidFill>
          </a:ln>
        </p:spPr>
        <p:txBody>
          <a:bodyPr wrap="square" rtlCol="0">
            <a:spAutoFit/>
          </a:bodyPr>
          <a:lstStyle/>
          <a:p>
            <a:pPr algn="just"/>
            <a:r>
              <a:rPr lang="pt-BR" sz="2600" dirty="0">
                <a:solidFill>
                  <a:prstClr val="black"/>
                </a:solidFill>
              </a:rPr>
              <a:t>Art. 37. [...] </a:t>
            </a:r>
          </a:p>
          <a:p>
            <a:pPr algn="just"/>
            <a:r>
              <a:rPr lang="pt-BR" sz="2600" dirty="0">
                <a:solidFill>
                  <a:prstClr val="black"/>
                </a:solidFill>
              </a:rPr>
              <a:t>§ 1º A publicidade dos atos, programas, obras, serviços e campanhas dos órgãos públicos (LEIA-SE PROPAGANDA) </a:t>
            </a:r>
            <a:r>
              <a:rPr lang="pt-BR" sz="2600" b="1" dirty="0">
                <a:solidFill>
                  <a:prstClr val="black"/>
                </a:solidFill>
              </a:rPr>
              <a:t>deverá ter caráter </a:t>
            </a:r>
            <a:r>
              <a:rPr lang="pt-BR" sz="2600" b="1" u="sng" dirty="0">
                <a:solidFill>
                  <a:prstClr val="black"/>
                </a:solidFill>
              </a:rPr>
              <a:t>educativo, informativo ou de orientação social</a:t>
            </a:r>
            <a:r>
              <a:rPr lang="pt-BR" sz="2600" b="1" dirty="0">
                <a:solidFill>
                  <a:prstClr val="black"/>
                </a:solidFill>
              </a:rPr>
              <a:t>, dela </a:t>
            </a:r>
            <a:r>
              <a:rPr lang="pt-BR" sz="2600" b="1" dirty="0">
                <a:solidFill>
                  <a:srgbClr val="FF0000"/>
                </a:solidFill>
              </a:rPr>
              <a:t>não podendo constar nomes, símbolos ou imagens que caracterizem promoção pessoal </a:t>
            </a:r>
            <a:r>
              <a:rPr lang="pt-BR" sz="2600" b="1" dirty="0">
                <a:solidFill>
                  <a:prstClr val="black"/>
                </a:solidFill>
              </a:rPr>
              <a:t>de autoridades ou servidores públicos</a:t>
            </a:r>
            <a:r>
              <a:rPr lang="pt-BR" sz="2600" dirty="0">
                <a:solidFill>
                  <a:prstClr val="black"/>
                </a:solidFill>
              </a:rPr>
              <a:t>.</a:t>
            </a:r>
          </a:p>
          <a:p>
            <a:pPr algn="just"/>
            <a:r>
              <a:rPr lang="pt-BR" dirty="0">
                <a:solidFill>
                  <a:prstClr val="black"/>
                </a:solidFill>
              </a:rPr>
              <a:t>Direito administrativo / Irene Patrícia </a:t>
            </a:r>
            <a:r>
              <a:rPr lang="pt-BR" dirty="0" err="1">
                <a:solidFill>
                  <a:prstClr val="black"/>
                </a:solidFill>
              </a:rPr>
              <a:t>Nohara</a:t>
            </a:r>
            <a:r>
              <a:rPr lang="pt-BR" dirty="0">
                <a:solidFill>
                  <a:prstClr val="black"/>
                </a:solidFill>
              </a:rPr>
              <a:t>. –9. ed. –São Paulo: Atlas, 2019.</a:t>
            </a:r>
            <a:endParaRPr lang="pt-BR" b="1" dirty="0">
              <a:solidFill>
                <a:prstClr val="black"/>
              </a:solidFill>
            </a:endParaRPr>
          </a:p>
        </p:txBody>
      </p:sp>
      <p:pic>
        <p:nvPicPr>
          <p:cNvPr id="7" name="Imagem 6">
            <a:extLst>
              <a:ext uri="{FF2B5EF4-FFF2-40B4-BE49-F238E27FC236}">
                <a16:creationId xmlns:a16="http://schemas.microsoft.com/office/drawing/2014/main" xmlns="" id="{44FA60A5-8B9C-9C02-284B-59239334E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815" y="1598815"/>
            <a:ext cx="5259185" cy="5259185"/>
          </a:xfrm>
          <a:prstGeom prst="rect">
            <a:avLst/>
          </a:prstGeom>
        </p:spPr>
      </p:pic>
    </p:spTree>
    <p:extLst>
      <p:ext uri="{BB962C8B-B14F-4D97-AF65-F5344CB8AC3E}">
        <p14:creationId xmlns:p14="http://schemas.microsoft.com/office/powerpoint/2010/main" val="2837631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dirty="0">
                <a:solidFill>
                  <a:prstClr val="black"/>
                </a:solidFill>
              </a:rPr>
              <a:t>Promoção pessoal</a:t>
            </a:r>
          </a:p>
        </p:txBody>
      </p:sp>
      <p:sp>
        <p:nvSpPr>
          <p:cNvPr id="4" name="CaixaDeTexto 3"/>
          <p:cNvSpPr txBox="1"/>
          <p:nvPr/>
        </p:nvSpPr>
        <p:spPr>
          <a:xfrm>
            <a:off x="958574" y="2045368"/>
            <a:ext cx="10769600" cy="3539430"/>
          </a:xfrm>
          <a:prstGeom prst="rect">
            <a:avLst/>
          </a:prstGeom>
          <a:noFill/>
        </p:spPr>
        <p:txBody>
          <a:bodyPr wrap="square" rtlCol="0">
            <a:spAutoFit/>
          </a:bodyPr>
          <a:lstStyle/>
          <a:p>
            <a:pPr algn="just"/>
            <a:r>
              <a:rPr lang="pt-BR" sz="2800" b="1" dirty="0">
                <a:solidFill>
                  <a:srgbClr val="FF0000"/>
                </a:solidFill>
              </a:rPr>
              <a:t>Portanto, a propaganda institucional é facultativa </a:t>
            </a:r>
            <a:r>
              <a:rPr lang="pt-BR" sz="2800" dirty="0">
                <a:solidFill>
                  <a:prstClr val="black"/>
                </a:solidFill>
              </a:rPr>
              <a:t>e </a:t>
            </a:r>
            <a:r>
              <a:rPr lang="pt-BR" sz="2800" b="1" dirty="0">
                <a:solidFill>
                  <a:srgbClr val="0070C0"/>
                </a:solidFill>
              </a:rPr>
              <a:t>não se confunde com a necessidade de publicidade dos atos e contratos administrativos, que é dever do Estado </a:t>
            </a:r>
            <a:r>
              <a:rPr lang="pt-BR" sz="2800" dirty="0">
                <a:solidFill>
                  <a:prstClr val="black"/>
                </a:solidFill>
              </a:rPr>
              <a:t>e direito/garantia dos cidadãos, seja do ponto de vista individual ou da perspectiva do controle social dos atos estatais.</a:t>
            </a:r>
          </a:p>
          <a:p>
            <a:pPr algn="just"/>
            <a:r>
              <a:rPr lang="pt-BR" sz="2800" dirty="0">
                <a:solidFill>
                  <a:prstClr val="black"/>
                </a:solidFill>
              </a:rPr>
              <a:t>São tão diferentes as situações que parcela da população considera que gasto excessivo com propaganda governamental representa um desrespeito ao contribuinte.</a:t>
            </a:r>
          </a:p>
          <a:p>
            <a:pPr algn="just"/>
            <a:r>
              <a:rPr lang="pt-BR" sz="2800" dirty="0">
                <a:solidFill>
                  <a:prstClr val="black"/>
                </a:solidFill>
              </a:rPr>
              <a:t>EXEMPLO: propagada de asfalto</a:t>
            </a:r>
            <a:endParaRPr lang="pt-BR" b="1" dirty="0">
              <a:solidFill>
                <a:prstClr val="black"/>
              </a:solidFill>
            </a:endParaRPr>
          </a:p>
        </p:txBody>
      </p:sp>
    </p:spTree>
    <p:extLst>
      <p:ext uri="{BB962C8B-B14F-4D97-AF65-F5344CB8AC3E}">
        <p14:creationId xmlns:p14="http://schemas.microsoft.com/office/powerpoint/2010/main" val="340443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553998"/>
          </a:xfrm>
          <a:prstGeom prst="rect">
            <a:avLst/>
          </a:prstGeom>
          <a:noFill/>
        </p:spPr>
        <p:txBody>
          <a:bodyPr wrap="square" rtlCol="0">
            <a:spAutoFit/>
          </a:bodyPr>
          <a:lstStyle/>
          <a:p>
            <a:pPr algn="ctr"/>
            <a:r>
              <a:rPr lang="pt-BR" sz="3000" dirty="0">
                <a:solidFill>
                  <a:prstClr val="black"/>
                </a:solidFill>
              </a:rPr>
              <a:t>Exemplos do uso incorreto de propaganda pública:</a:t>
            </a:r>
          </a:p>
        </p:txBody>
      </p:sp>
      <p:sp>
        <p:nvSpPr>
          <p:cNvPr id="4" name="CaixaDeTexto 3"/>
          <p:cNvSpPr txBox="1"/>
          <p:nvPr/>
        </p:nvSpPr>
        <p:spPr>
          <a:xfrm>
            <a:off x="6096000" y="2014891"/>
            <a:ext cx="5120340" cy="3477875"/>
          </a:xfrm>
          <a:prstGeom prst="rect">
            <a:avLst/>
          </a:prstGeom>
          <a:noFill/>
          <a:ln>
            <a:solidFill>
              <a:schemeClr val="tx1"/>
            </a:solidFill>
          </a:ln>
        </p:spPr>
        <p:txBody>
          <a:bodyPr wrap="square" rtlCol="0">
            <a:spAutoFit/>
          </a:bodyPr>
          <a:lstStyle/>
          <a:p>
            <a:pPr algn="just"/>
            <a:r>
              <a:rPr lang="pt-BR" sz="2000" dirty="0">
                <a:solidFill>
                  <a:prstClr val="black"/>
                </a:solidFill>
              </a:rPr>
              <a:t>PRA FRENTE BRASIL: Em uma das maiores campanhas publicitárias governamentais de massa da história brasileira, que se utilizou da vitória do País na Copa do Mundo do México (1970), mediante a elaboração, com participação ativa de autoridades governamentais, do hino Pra frente Brasil, para incutir no povo subliminarmente a associação das conquistas esportivas daquele ano com as realizações do governo.</a:t>
            </a:r>
          </a:p>
          <a:p>
            <a:pPr algn="just"/>
            <a:endParaRPr lang="pt-BR" sz="1000" dirty="0">
              <a:solidFill>
                <a:prstClr val="black"/>
              </a:solidFill>
            </a:endParaRPr>
          </a:p>
          <a:p>
            <a:pPr algn="just"/>
            <a:r>
              <a:rPr lang="pt-BR" sz="1000" dirty="0">
                <a:solidFill>
                  <a:prstClr val="black"/>
                </a:solidFill>
              </a:rPr>
              <a:t>Direito administrativo / Irene Patrícia </a:t>
            </a:r>
            <a:r>
              <a:rPr lang="pt-BR" sz="1000" dirty="0" err="1">
                <a:solidFill>
                  <a:prstClr val="black"/>
                </a:solidFill>
              </a:rPr>
              <a:t>Nohara</a:t>
            </a:r>
            <a:r>
              <a:rPr lang="pt-BR" sz="1000" dirty="0">
                <a:solidFill>
                  <a:prstClr val="black"/>
                </a:solidFill>
              </a:rPr>
              <a:t>. –9. ed. –São Paulo: Atlas, 2019.</a:t>
            </a:r>
            <a:endParaRPr lang="pt-BR" sz="1000" b="1" dirty="0">
              <a:solidFill>
                <a:prstClr val="black"/>
              </a:solidFill>
            </a:endParaRPr>
          </a:p>
        </p:txBody>
      </p:sp>
      <p:pic>
        <p:nvPicPr>
          <p:cNvPr id="5" name="Imagem 4">
            <a:extLst>
              <a:ext uri="{FF2B5EF4-FFF2-40B4-BE49-F238E27FC236}">
                <a16:creationId xmlns:a16="http://schemas.microsoft.com/office/drawing/2014/main" xmlns="" id="{64054CFC-892C-3471-B247-6002FBFCF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604"/>
            <a:ext cx="5460521" cy="4758967"/>
          </a:xfrm>
          <a:prstGeom prst="rect">
            <a:avLst/>
          </a:prstGeom>
        </p:spPr>
      </p:pic>
    </p:spTree>
    <p:extLst>
      <p:ext uri="{BB962C8B-B14F-4D97-AF65-F5344CB8AC3E}">
        <p14:creationId xmlns:p14="http://schemas.microsoft.com/office/powerpoint/2010/main" val="4209276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1357585" y="2328001"/>
            <a:ext cx="5137426" cy="3416320"/>
          </a:xfrm>
          <a:prstGeom prst="rect">
            <a:avLst/>
          </a:prstGeom>
          <a:noFill/>
          <a:ln>
            <a:solidFill>
              <a:schemeClr val="tx1"/>
            </a:solidFill>
          </a:ln>
        </p:spPr>
        <p:txBody>
          <a:bodyPr wrap="square" rtlCol="0">
            <a:spAutoFit/>
          </a:bodyPr>
          <a:lstStyle/>
          <a:p>
            <a:pPr algn="just"/>
            <a:r>
              <a:rPr lang="pt-BR" sz="2000" dirty="0">
                <a:solidFill>
                  <a:prstClr val="black"/>
                </a:solidFill>
              </a:rPr>
              <a:t>Exemplos do uso incorreto de propaganda pública:</a:t>
            </a:r>
          </a:p>
          <a:p>
            <a:pPr algn="just"/>
            <a:endParaRPr lang="pt-BR" sz="2000" dirty="0">
              <a:solidFill>
                <a:prstClr val="black"/>
              </a:solidFill>
            </a:endParaRPr>
          </a:p>
          <a:p>
            <a:pPr algn="just"/>
            <a:r>
              <a:rPr lang="pt-BR" sz="2000" dirty="0">
                <a:solidFill>
                  <a:prstClr val="black"/>
                </a:solidFill>
              </a:rPr>
              <a:t>REGIME MILITAR: Também fazia parte da publicidade do regime militar instaurado em 1964 a divulgação de lemas patrióticos e frases de efeito do tipo: “</a:t>
            </a:r>
            <a:r>
              <a:rPr lang="pt-BR" sz="2000" b="1" dirty="0">
                <a:solidFill>
                  <a:prstClr val="black"/>
                </a:solidFill>
              </a:rPr>
              <a:t>Brasil, ame-o ou deixe-o </a:t>
            </a:r>
            <a:r>
              <a:rPr lang="pt-BR" sz="2000" dirty="0">
                <a:solidFill>
                  <a:prstClr val="black"/>
                </a:solidFill>
              </a:rPr>
              <a:t>”ou, ainda, “</a:t>
            </a:r>
            <a:r>
              <a:rPr lang="pt-BR" sz="2000" b="1" dirty="0">
                <a:solidFill>
                  <a:prstClr val="black"/>
                </a:solidFill>
              </a:rPr>
              <a:t>quem não vive para servir o Brasil, não serve para viver no Brasil</a:t>
            </a:r>
            <a:r>
              <a:rPr lang="pt-BR" sz="2000" dirty="0">
                <a:solidFill>
                  <a:prstClr val="black"/>
                </a:solidFill>
              </a:rPr>
              <a:t>”</a:t>
            </a:r>
          </a:p>
          <a:p>
            <a:pPr algn="just"/>
            <a:r>
              <a:rPr lang="pt-BR" dirty="0">
                <a:solidFill>
                  <a:prstClr val="black"/>
                </a:solidFill>
              </a:rPr>
              <a:t>Direito administrativo / Irene Patrícia </a:t>
            </a:r>
            <a:r>
              <a:rPr lang="pt-BR" dirty="0" err="1">
                <a:solidFill>
                  <a:prstClr val="black"/>
                </a:solidFill>
              </a:rPr>
              <a:t>Nohara</a:t>
            </a:r>
            <a:r>
              <a:rPr lang="pt-BR" dirty="0">
                <a:solidFill>
                  <a:prstClr val="black"/>
                </a:solidFill>
              </a:rPr>
              <a:t>. –9. ed. –São Paulo: Atlas, 2019.</a:t>
            </a:r>
            <a:endParaRPr lang="pt-BR" b="1" dirty="0">
              <a:solidFill>
                <a:prstClr val="black"/>
              </a:solidFill>
            </a:endParaRPr>
          </a:p>
        </p:txBody>
      </p:sp>
      <p:pic>
        <p:nvPicPr>
          <p:cNvPr id="5" name="Imagem 4">
            <a:extLst>
              <a:ext uri="{FF2B5EF4-FFF2-40B4-BE49-F238E27FC236}">
                <a16:creationId xmlns:a16="http://schemas.microsoft.com/office/drawing/2014/main" xmlns="" id="{E91DB958-BACE-1620-9170-81E8CA04D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4574" y="1720574"/>
            <a:ext cx="5137426" cy="5137426"/>
          </a:xfrm>
          <a:prstGeom prst="rect">
            <a:avLst/>
          </a:prstGeom>
        </p:spPr>
      </p:pic>
      <p:sp>
        <p:nvSpPr>
          <p:cNvPr id="6" name="CaixaDeTexto 5">
            <a:extLst>
              <a:ext uri="{FF2B5EF4-FFF2-40B4-BE49-F238E27FC236}">
                <a16:creationId xmlns:a16="http://schemas.microsoft.com/office/drawing/2014/main" xmlns="" id="{0F91D3A2-571F-374C-855F-2E843751D758}"/>
              </a:ext>
            </a:extLst>
          </p:cNvPr>
          <p:cNvSpPr txBox="1"/>
          <p:nvPr/>
        </p:nvSpPr>
        <p:spPr>
          <a:xfrm>
            <a:off x="326396" y="946304"/>
            <a:ext cx="11401778" cy="553998"/>
          </a:xfrm>
          <a:prstGeom prst="rect">
            <a:avLst/>
          </a:prstGeom>
          <a:noFill/>
        </p:spPr>
        <p:txBody>
          <a:bodyPr wrap="square" rtlCol="0">
            <a:spAutoFit/>
          </a:bodyPr>
          <a:lstStyle/>
          <a:p>
            <a:pPr algn="ctr"/>
            <a:r>
              <a:rPr lang="pt-BR" sz="3000" dirty="0">
                <a:solidFill>
                  <a:prstClr val="black"/>
                </a:solidFill>
              </a:rPr>
              <a:t>Exemplos do uso incorreto de propaganda pública:</a:t>
            </a:r>
          </a:p>
        </p:txBody>
      </p:sp>
    </p:spTree>
    <p:extLst>
      <p:ext uri="{BB962C8B-B14F-4D97-AF65-F5344CB8AC3E}">
        <p14:creationId xmlns:p14="http://schemas.microsoft.com/office/powerpoint/2010/main" val="38964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556560"/>
            <a:ext cx="11401778" cy="707886"/>
          </a:xfrm>
          <a:prstGeom prst="rect">
            <a:avLst/>
          </a:prstGeom>
          <a:noFill/>
        </p:spPr>
        <p:txBody>
          <a:bodyPr wrap="square" rtlCol="0">
            <a:spAutoFit/>
          </a:bodyPr>
          <a:lstStyle/>
          <a:p>
            <a:pPr algn="ctr"/>
            <a:r>
              <a:rPr lang="pt-BR" sz="4000" dirty="0">
                <a:solidFill>
                  <a:prstClr val="black"/>
                </a:solidFill>
              </a:rPr>
              <a:t>Promoção pessoal</a:t>
            </a:r>
          </a:p>
        </p:txBody>
      </p:sp>
      <p:pic>
        <p:nvPicPr>
          <p:cNvPr id="5" name="Imagem 4">
            <a:extLst>
              <a:ext uri="{FF2B5EF4-FFF2-40B4-BE49-F238E27FC236}">
                <a16:creationId xmlns:a16="http://schemas.microsoft.com/office/drawing/2014/main" xmlns="" id="{D213A4B1-1A3D-4038-BF5F-A873FF93B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942155"/>
          </a:xfrm>
          <a:prstGeom prst="rect">
            <a:avLst/>
          </a:prstGeom>
        </p:spPr>
      </p:pic>
      <p:sp>
        <p:nvSpPr>
          <p:cNvPr id="6" name="Retângulo 5">
            <a:extLst>
              <a:ext uri="{FF2B5EF4-FFF2-40B4-BE49-F238E27FC236}">
                <a16:creationId xmlns:a16="http://schemas.microsoft.com/office/drawing/2014/main" xmlns="" id="{D4E9B6D0-996A-46FB-A19E-B4D247EAC9D0}"/>
              </a:ext>
            </a:extLst>
          </p:cNvPr>
          <p:cNvSpPr/>
          <p:nvPr/>
        </p:nvSpPr>
        <p:spPr>
          <a:xfrm>
            <a:off x="1371599" y="6665156"/>
            <a:ext cx="10950222" cy="276999"/>
          </a:xfrm>
          <a:prstGeom prst="rect">
            <a:avLst/>
          </a:prstGeom>
        </p:spPr>
        <p:txBody>
          <a:bodyPr wrap="square">
            <a:spAutoFit/>
          </a:bodyPr>
          <a:lstStyle/>
          <a:p>
            <a:r>
              <a:rPr lang="pt-BR" sz="1200" dirty="0">
                <a:solidFill>
                  <a:prstClr val="black"/>
                </a:solidFill>
              </a:rPr>
              <a:t>https://www1.tce.pr.gov.br/noticias/prefeito-e-vice-de-maringa-devem-desvincular-perfis-pessoais-das-redes-sociais-oficiais/11269/N</a:t>
            </a:r>
          </a:p>
        </p:txBody>
      </p:sp>
    </p:spTree>
    <p:extLst>
      <p:ext uri="{BB962C8B-B14F-4D97-AF65-F5344CB8AC3E}">
        <p14:creationId xmlns:p14="http://schemas.microsoft.com/office/powerpoint/2010/main" val="86679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87569" y="772732"/>
            <a:ext cx="11699631" cy="5582348"/>
          </a:xfrm>
        </p:spPr>
        <p:txBody>
          <a:bodyPr>
            <a:normAutofit fontScale="85000" lnSpcReduction="20000"/>
          </a:bodyPr>
          <a:lstStyle/>
          <a:p>
            <a:pPr algn="ctr">
              <a:buNone/>
              <a:defRPr/>
            </a:pPr>
            <a:r>
              <a:rPr lang="pt-BR" altLang="pt-BR" sz="3300" b="1" dirty="0">
                <a:solidFill>
                  <a:srgbClr val="141414"/>
                </a:solidFill>
                <a:latin typeface="Arial" pitchFamily="34" charset="0"/>
                <a:cs typeface="Arial" pitchFamily="34" charset="0"/>
              </a:rPr>
              <a:t>LUIZ HENRIQUE NÉIA GIAVINA-BIANCHI</a:t>
            </a:r>
          </a:p>
          <a:p>
            <a:pPr marL="0" indent="0" algn="ctr">
              <a:buFont typeface="Arial" charset="0"/>
              <a:buNone/>
              <a:defRPr/>
            </a:pPr>
            <a:endParaRPr lang="pt-BR" altLang="pt-BR" b="1" dirty="0">
              <a:effectLst>
                <a:outerShdw blurRad="38100" dist="38100" dir="2700000" algn="tl">
                  <a:srgbClr val="000000">
                    <a:alpha val="43137"/>
                  </a:srgbClr>
                </a:outerShdw>
              </a:effectLst>
              <a:latin typeface="Arial" pitchFamily="34" charset="0"/>
              <a:cs typeface="Arial" pitchFamily="34" charset="0"/>
            </a:endParaRPr>
          </a:p>
          <a:p>
            <a:pPr algn="just">
              <a:defRPr/>
            </a:pPr>
            <a:r>
              <a:rPr lang="pt-BR" b="1" dirty="0">
                <a:latin typeface="Arial" pitchFamily="34" charset="0"/>
                <a:cs typeface="Arial" pitchFamily="34" charset="0"/>
              </a:rPr>
              <a:t>Procurador do Legislativo </a:t>
            </a:r>
            <a:r>
              <a:rPr lang="pt-BR" dirty="0">
                <a:latin typeface="Arial" pitchFamily="34" charset="0"/>
                <a:cs typeface="Arial" pitchFamily="34" charset="0"/>
              </a:rPr>
              <a:t>da Câmara Municipal de Jacarezinho desde 2010.</a:t>
            </a:r>
          </a:p>
          <a:p>
            <a:pPr algn="just">
              <a:defRPr/>
            </a:pPr>
            <a:r>
              <a:rPr lang="pt-BR" b="1" dirty="0">
                <a:latin typeface="Arial" pitchFamily="34" charset="0"/>
                <a:cs typeface="Arial" pitchFamily="34" charset="0"/>
              </a:rPr>
              <a:t>Graduado</a:t>
            </a:r>
            <a:r>
              <a:rPr lang="pt-BR" dirty="0">
                <a:latin typeface="Arial" pitchFamily="34" charset="0"/>
                <a:cs typeface="Arial" pitchFamily="34" charset="0"/>
              </a:rPr>
              <a:t> em Direito pela UENP;</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Direito Civil e Direito Processual Civil pela FAESO; </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Gestão Pública pela UEPG;</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Direito Administrativo pela UENP.</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MBA em Nova Lei de Licitações pela UNYPÓS;</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Direito Municipal pela ESA;</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Lei Geral de Proteção de Dados pela LEGALE;</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MBA em Nova Lei de Licitações pela PÓLIS CIVITAS/TCE-PR.</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Lei Geral de Direito e Processo Constitucional pela </a:t>
            </a:r>
            <a:r>
              <a:rPr lang="pt-BR" dirty="0" smtClean="0">
                <a:latin typeface="Arial" pitchFamily="34" charset="0"/>
                <a:cs typeface="Arial" pitchFamily="34" charset="0"/>
              </a:rPr>
              <a:t>LEGALE.</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Advocacia na Fazenda Pública pela LEGALE;</a:t>
            </a:r>
          </a:p>
          <a:p>
            <a:pPr>
              <a:defRPr/>
            </a:pPr>
            <a:r>
              <a:rPr lang="pt-BR" b="1" dirty="0" smtClean="0">
                <a:latin typeface="Arial" pitchFamily="34" charset="0"/>
                <a:cs typeface="Arial" pitchFamily="34" charset="0"/>
              </a:rPr>
              <a:t>Mestre</a:t>
            </a:r>
            <a:r>
              <a:rPr lang="pt-BR" dirty="0" smtClean="0">
                <a:latin typeface="Arial" pitchFamily="34" charset="0"/>
                <a:cs typeface="Arial" pitchFamily="34" charset="0"/>
              </a:rPr>
              <a:t> </a:t>
            </a:r>
            <a:r>
              <a:rPr lang="pt-BR" dirty="0">
                <a:latin typeface="Arial" pitchFamily="34" charset="0"/>
                <a:cs typeface="Arial" pitchFamily="34" charset="0"/>
              </a:rPr>
              <a:t>em Ciência Jurídica pela UENP</a:t>
            </a:r>
            <a:r>
              <a:rPr lang="pt-BR" dirty="0" smtClean="0">
                <a:latin typeface="Arial" pitchFamily="34" charset="0"/>
                <a:cs typeface="Arial" pitchFamily="34" charset="0"/>
              </a:rPr>
              <a:t>.</a:t>
            </a:r>
            <a:endParaRPr lang="pt-BR" altLang="pt-BR" b="1" dirty="0">
              <a:solidFill>
                <a:srgbClr val="141414"/>
              </a:solidFill>
              <a:latin typeface="Arial" pitchFamily="34" charset="0"/>
              <a:cs typeface="Arial" pitchFamily="34" charset="0"/>
            </a:endParaRPr>
          </a:p>
        </p:txBody>
      </p:sp>
      <p:pic>
        <p:nvPicPr>
          <p:cNvPr id="5" name="Imagem 4">
            <a:extLst>
              <a:ext uri="{FF2B5EF4-FFF2-40B4-BE49-F238E27FC236}">
                <a16:creationId xmlns="" xmlns:a16="http://schemas.microsoft.com/office/drawing/2014/main" id="{6247DB32-45CA-5CA7-9141-15E192485088}"/>
              </a:ext>
            </a:extLst>
          </p:cNvPr>
          <p:cNvPicPr>
            <a:picLocks noChangeAspect="1"/>
          </p:cNvPicPr>
          <p:nvPr/>
        </p:nvPicPr>
        <p:blipFill>
          <a:blip r:embed="rId3"/>
          <a:stretch>
            <a:fillRect/>
          </a:stretch>
        </p:blipFill>
        <p:spPr>
          <a:xfrm>
            <a:off x="10143423" y="1415976"/>
            <a:ext cx="2460057" cy="3133164"/>
          </a:xfrm>
          <a:prstGeom prst="rect">
            <a:avLst/>
          </a:prstGeom>
        </p:spPr>
      </p:pic>
    </p:spTree>
    <p:extLst>
      <p:ext uri="{BB962C8B-B14F-4D97-AF65-F5344CB8AC3E}">
        <p14:creationId xmlns:p14="http://schemas.microsoft.com/office/powerpoint/2010/main" val="350967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556560"/>
            <a:ext cx="11401778" cy="707886"/>
          </a:xfrm>
          <a:prstGeom prst="rect">
            <a:avLst/>
          </a:prstGeom>
          <a:noFill/>
        </p:spPr>
        <p:txBody>
          <a:bodyPr wrap="square" rtlCol="0">
            <a:spAutoFit/>
          </a:bodyPr>
          <a:lstStyle/>
          <a:p>
            <a:pPr algn="ctr"/>
            <a:r>
              <a:rPr lang="pt-BR" sz="4000" dirty="0">
                <a:solidFill>
                  <a:prstClr val="black"/>
                </a:solidFill>
              </a:rPr>
              <a:t>Promoção pessoal</a:t>
            </a:r>
          </a:p>
        </p:txBody>
      </p:sp>
      <p:sp>
        <p:nvSpPr>
          <p:cNvPr id="6" name="Retângulo 5">
            <a:extLst>
              <a:ext uri="{FF2B5EF4-FFF2-40B4-BE49-F238E27FC236}">
                <a16:creationId xmlns:a16="http://schemas.microsoft.com/office/drawing/2014/main" xmlns="" id="{D4E9B6D0-996A-46FB-A19E-B4D247EAC9D0}"/>
              </a:ext>
            </a:extLst>
          </p:cNvPr>
          <p:cNvSpPr/>
          <p:nvPr/>
        </p:nvSpPr>
        <p:spPr>
          <a:xfrm>
            <a:off x="3238499" y="6581000"/>
            <a:ext cx="10950222" cy="276999"/>
          </a:xfrm>
          <a:prstGeom prst="rect">
            <a:avLst/>
          </a:prstGeom>
        </p:spPr>
        <p:txBody>
          <a:bodyPr wrap="square">
            <a:spAutoFit/>
          </a:bodyPr>
          <a:lstStyle/>
          <a:p>
            <a:r>
              <a:rPr lang="pt-BR" sz="1200" dirty="0">
                <a:solidFill>
                  <a:prstClr val="black"/>
                </a:solidFill>
              </a:rPr>
              <a:t>https://www1.tce.pr.gov.br/multimidia/2024/4/pdf/00383343.pdf</a:t>
            </a:r>
          </a:p>
        </p:txBody>
      </p:sp>
      <p:pic>
        <p:nvPicPr>
          <p:cNvPr id="4" name="Imagem 3">
            <a:extLst>
              <a:ext uri="{FF2B5EF4-FFF2-40B4-BE49-F238E27FC236}">
                <a16:creationId xmlns:a16="http://schemas.microsoft.com/office/drawing/2014/main" xmlns="" id="{82E125AA-1EC8-4613-AF68-0B85B241A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580999"/>
          </a:xfrm>
          <a:prstGeom prst="rect">
            <a:avLst/>
          </a:prstGeom>
        </p:spPr>
      </p:pic>
    </p:spTree>
    <p:extLst>
      <p:ext uri="{BB962C8B-B14F-4D97-AF65-F5344CB8AC3E}">
        <p14:creationId xmlns:p14="http://schemas.microsoft.com/office/powerpoint/2010/main" val="192293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1077218"/>
          </a:xfrm>
          <a:prstGeom prst="rect">
            <a:avLst/>
          </a:prstGeom>
          <a:noFill/>
        </p:spPr>
        <p:txBody>
          <a:bodyPr wrap="square" rtlCol="0">
            <a:spAutoFit/>
          </a:bodyPr>
          <a:lstStyle/>
          <a:p>
            <a:pPr>
              <a:defRPr/>
            </a:pPr>
            <a:r>
              <a:rPr lang="pt-BR" sz="3200" dirty="0">
                <a:solidFill>
                  <a:prstClr val="black"/>
                </a:solidFill>
              </a:rPr>
              <a:t>Em liminar, ministro Barroso proíbe campanha "O Brasil não pode parar"</a:t>
            </a:r>
          </a:p>
        </p:txBody>
      </p:sp>
      <p:sp>
        <p:nvSpPr>
          <p:cNvPr id="4" name="CaixaDeTexto 3"/>
          <p:cNvSpPr txBox="1"/>
          <p:nvPr/>
        </p:nvSpPr>
        <p:spPr>
          <a:xfrm>
            <a:off x="958574" y="2045368"/>
            <a:ext cx="10769600" cy="4154984"/>
          </a:xfrm>
          <a:prstGeom prst="rect">
            <a:avLst/>
          </a:prstGeom>
          <a:noFill/>
        </p:spPr>
        <p:txBody>
          <a:bodyPr wrap="square" rtlCol="0">
            <a:spAutoFit/>
          </a:bodyPr>
          <a:lstStyle/>
          <a:p>
            <a:pPr algn="just">
              <a:defRPr/>
            </a:pPr>
            <a:r>
              <a:rPr lang="pt-BR" sz="2400" dirty="0">
                <a:solidFill>
                  <a:prstClr val="black"/>
                </a:solidFill>
              </a:rPr>
              <a:t>"Uma campanha publicitária, promovida pelo governo, que afirma que 'O Brasil não pode parar', constitui, em primeiro lugar, uma campanha não voltada ao fim de 'informar, educar ou orientar socialmente' no interesse da população", afirmou o ministro Barroso, ao conceder a liminar. </a:t>
            </a:r>
          </a:p>
          <a:p>
            <a:pPr algn="just">
              <a:defRPr/>
            </a:pPr>
            <a:r>
              <a:rPr lang="pt-BR" sz="2400" dirty="0">
                <a:solidFill>
                  <a:prstClr val="black"/>
                </a:solidFill>
              </a:rPr>
              <a:t>"O uso de recursos públicos para tais fins, claramente desassociados do interesse público consistente em salvar vidas, proteger a saúde e preservar a ordem e o funcionamento do sistema de saúde, traduz uma aplicação de recursos públicos que não observa os princípios da legalidade, da moralidade e da eficiência, além de deixar de alocar valores escassos para a medida que é a mais emergencial: salvar vidas", ressaltou. A medida ainda vai passar por referendo no Plenário do STF.</a:t>
            </a:r>
          </a:p>
          <a:p>
            <a:pPr algn="just">
              <a:defRPr/>
            </a:pPr>
            <a:r>
              <a:rPr lang="pt-BR" sz="2400" dirty="0">
                <a:solidFill>
                  <a:prstClr val="black"/>
                </a:solidFill>
              </a:rPr>
              <a:t>ADPF 669</a:t>
            </a:r>
          </a:p>
        </p:txBody>
      </p:sp>
    </p:spTree>
    <p:extLst>
      <p:ext uri="{BB962C8B-B14F-4D97-AF65-F5344CB8AC3E}">
        <p14:creationId xmlns:p14="http://schemas.microsoft.com/office/powerpoint/2010/main" val="1100228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707886"/>
          </a:xfrm>
          <a:prstGeom prst="rect">
            <a:avLst/>
          </a:prstGeom>
          <a:noFill/>
        </p:spPr>
        <p:txBody>
          <a:bodyPr wrap="square" rtlCol="0">
            <a:spAutoFit/>
          </a:bodyPr>
          <a:lstStyle/>
          <a:p>
            <a:pPr algn="ctr">
              <a:defRPr/>
            </a:pPr>
            <a:r>
              <a:rPr lang="pt-BR" sz="4000" dirty="0">
                <a:solidFill>
                  <a:prstClr val="black"/>
                </a:solidFill>
              </a:rPr>
              <a:t>Promoção pessoal</a:t>
            </a:r>
            <a:endParaRPr lang="pt-BR" sz="4000" dirty="0">
              <a:solidFill>
                <a:prstClr val="black"/>
              </a:solidFill>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xmlns="" id="{DBBD549F-CDB0-4B01-9F39-3FCF20411399}"/>
              </a:ext>
            </a:extLst>
          </p:cNvPr>
          <p:cNvSpPr txBox="1"/>
          <p:nvPr/>
        </p:nvSpPr>
        <p:spPr>
          <a:xfrm>
            <a:off x="395111" y="2205127"/>
            <a:ext cx="11401778" cy="338554"/>
          </a:xfrm>
          <a:prstGeom prst="rect">
            <a:avLst/>
          </a:prstGeom>
          <a:noFill/>
        </p:spPr>
        <p:txBody>
          <a:bodyPr wrap="square" rtlCol="0">
            <a:spAutoFit/>
          </a:bodyPr>
          <a:lstStyle/>
          <a:p>
            <a:pPr algn="just">
              <a:defRPr/>
            </a:pPr>
            <a:endParaRPr lang="pt-BR" sz="1600" dirty="0">
              <a:solidFill>
                <a:prstClr val="black"/>
              </a:solidFill>
              <a:latin typeface="Arial" panose="020B0604020202020204" pitchFamily="34" charset="0"/>
              <a:cs typeface="Arial" panose="020B0604020202020204" pitchFamily="34" charset="0"/>
            </a:endParaRPr>
          </a:p>
        </p:txBody>
      </p:sp>
      <p:sp>
        <p:nvSpPr>
          <p:cNvPr id="4" name="Retângulo 3"/>
          <p:cNvSpPr/>
          <p:nvPr/>
        </p:nvSpPr>
        <p:spPr>
          <a:xfrm>
            <a:off x="796834" y="1894114"/>
            <a:ext cx="10358846" cy="3970318"/>
          </a:xfrm>
          <a:prstGeom prst="rect">
            <a:avLst/>
          </a:prstGeom>
        </p:spPr>
        <p:txBody>
          <a:bodyPr wrap="square">
            <a:spAutoFit/>
          </a:bodyPr>
          <a:lstStyle/>
          <a:p>
            <a:pPr algn="just">
              <a:defRPr/>
            </a:pPr>
            <a:r>
              <a:rPr lang="pt-BR" dirty="0">
                <a:solidFill>
                  <a:prstClr val="black"/>
                </a:solidFill>
              </a:rPr>
              <a:t> 2) DIREITO ADMINISTRATIVO. IMPROBIDADE.  </a:t>
            </a:r>
            <a:r>
              <a:rPr lang="pt-BR" b="1" dirty="0">
                <a:solidFill>
                  <a:srgbClr val="0070C0"/>
                </a:solidFill>
              </a:rPr>
              <a:t>EMPLACAMENTO DE CINCO VEÍCULOS PÚBLICOS COM AS  LETRAS DO NOME DO EX-PREFEITO E OS NÚMEROS DAS SUAS CAMPANHAS ELEITORAIS</a:t>
            </a:r>
            <a:r>
              <a:rPr lang="pt-BR" dirty="0">
                <a:solidFill>
                  <a:prstClr val="black"/>
                </a:solidFill>
              </a:rPr>
              <a:t>. </a:t>
            </a:r>
            <a:r>
              <a:rPr lang="pt-BR" b="1" dirty="0">
                <a:solidFill>
                  <a:srgbClr val="C00000"/>
                </a:solidFill>
              </a:rPr>
              <a:t>INTENÇÃO DE  PROMOÇÃO PESSOAL </a:t>
            </a:r>
            <a:r>
              <a:rPr lang="pt-BR" dirty="0">
                <a:solidFill>
                  <a:prstClr val="black"/>
                </a:solidFill>
              </a:rPr>
              <a:t>PARA FINS ELEITORAIS. CONDUTA  DOLOSA. AFRONTA AOS PRINCÍPIOS (ART. 11 DA LEI </a:t>
            </a:r>
          </a:p>
          <a:p>
            <a:pPr algn="just">
              <a:defRPr/>
            </a:pPr>
            <a:r>
              <a:rPr lang="pt-BR" dirty="0">
                <a:solidFill>
                  <a:prstClr val="black"/>
                </a:solidFill>
              </a:rPr>
              <a:t>8.429/92).  </a:t>
            </a:r>
          </a:p>
          <a:p>
            <a:pPr algn="just">
              <a:defRPr/>
            </a:pPr>
            <a:r>
              <a:rPr lang="pt-BR" dirty="0">
                <a:solidFill>
                  <a:prstClr val="black"/>
                </a:solidFill>
              </a:rPr>
              <a:t> </a:t>
            </a:r>
          </a:p>
          <a:p>
            <a:pPr algn="just">
              <a:defRPr/>
            </a:pPr>
            <a:r>
              <a:rPr lang="pt-BR" dirty="0">
                <a:solidFill>
                  <a:prstClr val="black"/>
                </a:solidFill>
              </a:rPr>
              <a:t> a) O parágrafo primeiro do artigo 37 da Constituição da República preceitua que “a publicidade dos atos, programas, obras, serviços e campanhas dos órgãos públicos deverá ter caráter educativo, informativo ou de orientação  social, dela não podendo constar nomes, símbolos ou imagens que caracterizem  promoção pessoal de autoridades ou servidores públicos.” </a:t>
            </a:r>
          </a:p>
          <a:p>
            <a:pPr algn="just">
              <a:defRPr/>
            </a:pPr>
            <a:r>
              <a:rPr lang="pt-BR" dirty="0">
                <a:solidFill>
                  <a:prstClr val="black"/>
                </a:solidFill>
              </a:rPr>
              <a:t> </a:t>
            </a:r>
          </a:p>
          <a:p>
            <a:pPr algn="just">
              <a:defRPr/>
            </a:pPr>
            <a:r>
              <a:rPr lang="pt-BR" dirty="0">
                <a:solidFill>
                  <a:prstClr val="black"/>
                </a:solidFill>
              </a:rPr>
              <a:t> b) Tal dispositivo consagra o princípio da impessoalidade, preceituando que a publicidade dos atos de governo não pode configurar promoção pessoal dos agentes públicos, porquanto os atos praticados pertencem ao Poder Público e não ao agente que o representa. </a:t>
            </a:r>
          </a:p>
          <a:p>
            <a:pPr algn="r">
              <a:defRPr/>
            </a:pPr>
            <a:r>
              <a:rPr lang="pt-BR" dirty="0">
                <a:solidFill>
                  <a:prstClr val="black"/>
                </a:solidFill>
              </a:rPr>
              <a:t>Apelação Cível nº. 0000493-40.2014.8.16.0171 TJ-PR</a:t>
            </a:r>
          </a:p>
        </p:txBody>
      </p:sp>
    </p:spTree>
    <p:extLst>
      <p:ext uri="{BB962C8B-B14F-4D97-AF65-F5344CB8AC3E}">
        <p14:creationId xmlns:p14="http://schemas.microsoft.com/office/powerpoint/2010/main" val="1853772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707886"/>
          </a:xfrm>
          <a:prstGeom prst="rect">
            <a:avLst/>
          </a:prstGeom>
          <a:noFill/>
        </p:spPr>
        <p:txBody>
          <a:bodyPr wrap="square" rtlCol="0">
            <a:spAutoFit/>
          </a:bodyPr>
          <a:lstStyle/>
          <a:p>
            <a:pPr algn="ctr">
              <a:defRPr/>
            </a:pPr>
            <a:r>
              <a:rPr lang="pt-BR" sz="4000" dirty="0">
                <a:solidFill>
                  <a:prstClr val="black"/>
                </a:solidFill>
              </a:rPr>
              <a:t>Promoção pessoal</a:t>
            </a:r>
            <a:endParaRPr lang="pt-BR" sz="4000" dirty="0">
              <a:solidFill>
                <a:prstClr val="black"/>
              </a:solidFill>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xmlns="" id="{DBBD549F-CDB0-4B01-9F39-3FCF20411399}"/>
              </a:ext>
            </a:extLst>
          </p:cNvPr>
          <p:cNvSpPr txBox="1"/>
          <p:nvPr/>
        </p:nvSpPr>
        <p:spPr>
          <a:xfrm>
            <a:off x="395111" y="2205127"/>
            <a:ext cx="11401778" cy="338554"/>
          </a:xfrm>
          <a:prstGeom prst="rect">
            <a:avLst/>
          </a:prstGeom>
          <a:noFill/>
        </p:spPr>
        <p:txBody>
          <a:bodyPr wrap="square" rtlCol="0">
            <a:spAutoFit/>
          </a:bodyPr>
          <a:lstStyle/>
          <a:p>
            <a:pPr algn="just">
              <a:defRPr/>
            </a:pPr>
            <a:endParaRPr lang="pt-BR" sz="1600" dirty="0">
              <a:solidFill>
                <a:prstClr val="black"/>
              </a:solidFill>
              <a:latin typeface="Arial" panose="020B0604020202020204" pitchFamily="34" charset="0"/>
              <a:cs typeface="Arial" panose="020B0604020202020204" pitchFamily="34" charset="0"/>
            </a:endParaRPr>
          </a:p>
        </p:txBody>
      </p:sp>
      <p:sp>
        <p:nvSpPr>
          <p:cNvPr id="4" name="Retângulo 3"/>
          <p:cNvSpPr/>
          <p:nvPr/>
        </p:nvSpPr>
        <p:spPr>
          <a:xfrm>
            <a:off x="796834" y="1894114"/>
            <a:ext cx="10358846" cy="4401205"/>
          </a:xfrm>
          <a:prstGeom prst="rect">
            <a:avLst/>
          </a:prstGeom>
        </p:spPr>
        <p:txBody>
          <a:bodyPr wrap="square">
            <a:spAutoFit/>
          </a:bodyPr>
          <a:lstStyle/>
          <a:p>
            <a:pPr algn="just">
              <a:defRPr/>
            </a:pPr>
            <a:r>
              <a:rPr lang="pt-BR" sz="2000" dirty="0">
                <a:solidFill>
                  <a:prstClr val="black"/>
                </a:solidFill>
              </a:rPr>
              <a:t>EMENTA1) DIREITO ADMINISTRATIVO E PROCESSUAL CIVIL.AÇÃO CIVIL PÚBLICA AJUIZADA EM 2004 VISANDO </a:t>
            </a:r>
            <a:r>
              <a:rPr lang="pt-BR" sz="2000" b="1" dirty="0">
                <a:solidFill>
                  <a:prstClr val="black"/>
                </a:solidFill>
              </a:rPr>
              <a:t>COIBIR PROMOÇÃO PESSOAL EM OBRAS E BENS PÚBLICOS</a:t>
            </a:r>
            <a:r>
              <a:rPr lang="pt-BR" sz="2000" dirty="0">
                <a:solidFill>
                  <a:prstClr val="black"/>
                </a:solidFill>
              </a:rPr>
              <a:t>.DETERMINAÇÃO JUDICIAL, EM 2016, DE </a:t>
            </a:r>
            <a:r>
              <a:rPr lang="pt-BR" sz="2000" b="1" dirty="0">
                <a:solidFill>
                  <a:prstClr val="black"/>
                </a:solidFill>
              </a:rPr>
              <a:t>RETIRADA DOS BENS PÚBLICOS DO MUNICÍPIO DE CURITIBA DE SÍMBOLOS NÃO OFICIAIS</a:t>
            </a:r>
            <a:r>
              <a:rPr lang="pt-BR" sz="2000" dirty="0">
                <a:solidFill>
                  <a:prstClr val="black"/>
                </a:solidFill>
              </a:rPr>
              <a:t>, QUE NÃO POSSUI, ATUALMENTE, UTILIDADE E APENAS CAUSA DANO AO ERÁRIO.</a:t>
            </a:r>
          </a:p>
          <a:p>
            <a:pPr algn="just">
              <a:defRPr/>
            </a:pPr>
            <a:r>
              <a:rPr lang="pt-BR" sz="2000" dirty="0">
                <a:solidFill>
                  <a:prstClr val="black"/>
                </a:solidFill>
              </a:rPr>
              <a:t>a) Nos termos do artigo 37 da Constituição da República, "§ 1º A publicidade dos atos, programas, obras, serviços e campanhas dos órgãos públicos deverá ter caráter educativo, informativo ou de orientação social, dela </a:t>
            </a:r>
            <a:r>
              <a:rPr lang="pt-BR" sz="2000" b="1" dirty="0">
                <a:solidFill>
                  <a:prstClr val="black"/>
                </a:solidFill>
              </a:rPr>
              <a:t>não podendo constar nomes, símbolos ou imagens que caracterizem promoção pessoal de autoridades ou servidores</a:t>
            </a:r>
            <a:r>
              <a:rPr lang="pt-BR" sz="2000" dirty="0">
                <a:solidFill>
                  <a:prstClr val="black"/>
                </a:solidFill>
              </a:rPr>
              <a:t>".b) Tal dispositivo harmoniza o princípio da publicidade ao da impessoalidade e da moralidade, pode configurar promoção pessoal de agentes públicos, </a:t>
            </a:r>
            <a:r>
              <a:rPr lang="pt-BR" sz="2000" b="1" dirty="0">
                <a:solidFill>
                  <a:prstClr val="black"/>
                </a:solidFill>
              </a:rPr>
              <a:t>porquanto os atos praticados pertencem ao Poder Público e não ao agente que o representa</a:t>
            </a:r>
          </a:p>
          <a:p>
            <a:pPr algn="just">
              <a:defRPr/>
            </a:pPr>
            <a:r>
              <a:rPr lang="pt-BR" sz="2000" dirty="0">
                <a:solidFill>
                  <a:prstClr val="black"/>
                </a:solidFill>
              </a:rPr>
              <a:t>(TJPR - 5ª C.Cível - AC - 1637545-4 - Curitiba -  Rel.: DESEMBARGADOR LEONEL CUNHA - Unânime -  J. 06.08.2019)</a:t>
            </a:r>
          </a:p>
        </p:txBody>
      </p:sp>
    </p:spTree>
    <p:extLst>
      <p:ext uri="{BB962C8B-B14F-4D97-AF65-F5344CB8AC3E}">
        <p14:creationId xmlns:p14="http://schemas.microsoft.com/office/powerpoint/2010/main" val="3962628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Espaço Reservado para Conteúdo 3" descr="ginásio tucano.jpg"/>
          <p:cNvPicPr>
            <a:picLocks noGrp="1" noChangeAspect="1"/>
          </p:cNvPicPr>
          <p:nvPr>
            <p:ph idx="1"/>
          </p:nvPr>
        </p:nvPicPr>
        <p:blipFill>
          <a:blip r:embed="rId3" cstate="print"/>
          <a:stretch>
            <a:fillRect/>
          </a:stretch>
        </p:blipFill>
        <p:spPr>
          <a:xfrm>
            <a:off x="2479965" y="580015"/>
            <a:ext cx="7009101" cy="4388876"/>
          </a:xfrm>
        </p:spPr>
      </p:pic>
      <p:sp>
        <p:nvSpPr>
          <p:cNvPr id="5" name="Retângulo 4"/>
          <p:cNvSpPr/>
          <p:nvPr/>
        </p:nvSpPr>
        <p:spPr>
          <a:xfrm>
            <a:off x="1343891" y="5011341"/>
            <a:ext cx="9324109" cy="1846659"/>
          </a:xfrm>
          <a:prstGeom prst="rect">
            <a:avLst/>
          </a:prstGeom>
        </p:spPr>
        <p:txBody>
          <a:bodyPr wrap="square">
            <a:spAutoFit/>
          </a:bodyPr>
          <a:lstStyle/>
          <a:p>
            <a:r>
              <a:rPr lang="pt-BR" sz="3200" dirty="0">
                <a:solidFill>
                  <a:prstClr val="black"/>
                </a:solidFill>
              </a:rPr>
              <a:t>Justiça determinou que prefeito altere, </a:t>
            </a:r>
            <a:r>
              <a:rPr lang="pt-BR" sz="3200" b="1" dirty="0">
                <a:solidFill>
                  <a:prstClr val="black"/>
                </a:solidFill>
              </a:rPr>
              <a:t>com recursos próprios</a:t>
            </a:r>
            <a:r>
              <a:rPr lang="pt-BR" sz="3200" dirty="0">
                <a:solidFill>
                  <a:prstClr val="black"/>
                </a:solidFill>
              </a:rPr>
              <a:t>, coberturas de ginásios. Prefeitura de Joinville diz que mudará telhados com formato de tucano.</a:t>
            </a:r>
          </a:p>
          <a:p>
            <a:endParaRPr lang="pt-BR" dirty="0">
              <a:solidFill>
                <a:prstClr val="black"/>
              </a:solidFill>
            </a:endParaRPr>
          </a:p>
        </p:txBody>
      </p:sp>
    </p:spTree>
    <p:extLst>
      <p:ext uri="{BB962C8B-B14F-4D97-AF65-F5344CB8AC3E}">
        <p14:creationId xmlns:p14="http://schemas.microsoft.com/office/powerpoint/2010/main" val="344509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1080654" y="370068"/>
            <a:ext cx="9324109" cy="784830"/>
          </a:xfrm>
          <a:prstGeom prst="rect">
            <a:avLst/>
          </a:prstGeom>
        </p:spPr>
        <p:txBody>
          <a:bodyPr wrap="square">
            <a:spAutoFit/>
          </a:bodyPr>
          <a:lstStyle/>
          <a:p>
            <a:pPr algn="ctr"/>
            <a:r>
              <a:rPr lang="pt-BR" sz="4500" dirty="0">
                <a:solidFill>
                  <a:prstClr val="black"/>
                </a:solidFill>
              </a:rPr>
              <a:t>Pode isso, Arnaldo?</a:t>
            </a:r>
          </a:p>
        </p:txBody>
      </p:sp>
      <p:pic>
        <p:nvPicPr>
          <p:cNvPr id="7" name="Espaço Reservado para Conteúdo 6" descr="álvaro dias.jpg"/>
          <p:cNvPicPr>
            <a:picLocks noGrp="1" noChangeAspect="1"/>
          </p:cNvPicPr>
          <p:nvPr>
            <p:ph idx="1"/>
          </p:nvPr>
        </p:nvPicPr>
        <p:blipFill>
          <a:blip r:embed="rId3" cstate="print"/>
          <a:stretch>
            <a:fillRect/>
          </a:stretch>
        </p:blipFill>
        <p:spPr>
          <a:xfrm>
            <a:off x="974299" y="1136073"/>
            <a:ext cx="9846102" cy="5198741"/>
          </a:xfrm>
        </p:spPr>
      </p:pic>
    </p:spTree>
    <p:extLst>
      <p:ext uri="{BB962C8B-B14F-4D97-AF65-F5344CB8AC3E}">
        <p14:creationId xmlns:p14="http://schemas.microsoft.com/office/powerpoint/2010/main" val="700275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586596"/>
            <a:ext cx="10515600" cy="854278"/>
          </a:xfrm>
        </p:spPr>
        <p:txBody>
          <a:bodyPr>
            <a:normAutofit/>
          </a:bodyPr>
          <a:lstStyle/>
          <a:p>
            <a:pPr algn="ctr"/>
            <a:r>
              <a:rPr lang="pt-BR" sz="3600" dirty="0" smtClean="0"/>
              <a:t>TEMA 483 - STF</a:t>
            </a:r>
            <a:endParaRPr lang="pt-BR" sz="3600" dirty="0"/>
          </a:p>
        </p:txBody>
      </p:sp>
      <p:sp>
        <p:nvSpPr>
          <p:cNvPr id="3" name="Espaço Reservado para Conteúdo 2"/>
          <p:cNvSpPr>
            <a:spLocks noGrp="1"/>
          </p:cNvSpPr>
          <p:nvPr>
            <p:ph idx="1"/>
          </p:nvPr>
        </p:nvSpPr>
        <p:spPr>
          <a:xfrm>
            <a:off x="838200" y="1440873"/>
            <a:ext cx="10515600" cy="5227345"/>
          </a:xfrm>
        </p:spPr>
        <p:txBody>
          <a:bodyPr>
            <a:noAutofit/>
          </a:bodyPr>
          <a:lstStyle/>
          <a:p>
            <a:pPr marL="0" indent="0" algn="just">
              <a:buNone/>
            </a:pPr>
            <a:r>
              <a:rPr lang="pt-BR" dirty="0" smtClean="0"/>
              <a:t>Tese: Divulgação</a:t>
            </a:r>
            <a:r>
              <a:rPr lang="pt-BR" dirty="0"/>
              <a:t>, em sítio eletrônico oficial, de informações alusivas a servidores públicos, inclusive seus nomes e correspondentes remunerações</a:t>
            </a:r>
            <a:r>
              <a:rPr lang="pt-BR" dirty="0" smtClean="0"/>
              <a:t>.</a:t>
            </a:r>
          </a:p>
          <a:p>
            <a:pPr marL="0" indent="0" algn="just">
              <a:buNone/>
            </a:pPr>
            <a:endParaRPr lang="pt-BR" dirty="0"/>
          </a:p>
          <a:p>
            <a:pPr marL="0" indent="0" algn="just">
              <a:buNone/>
            </a:pPr>
            <a:r>
              <a:rPr lang="pt-BR" dirty="0"/>
              <a:t>Descrição: Recurso extraordinário em que se discute, à luz dos artigos 5º, XIV e XXXIII; 31, §3º; 37, caput e §3º, II; 39, §6º; e 163, V, da Constituição Federal, a legitimidade da publicação de informações referentes a servidores públicos, inclusive seus nomes e respectivas remunerações, em site oficial da Internet, considerando-se os princípios da publicidade e da transparência, bem como os direitos fundamentais à intimidade e à vida privada.</a:t>
            </a:r>
            <a:endParaRPr lang="pt-BR" dirty="0"/>
          </a:p>
        </p:txBody>
      </p:sp>
    </p:spTree>
    <p:extLst>
      <p:ext uri="{BB962C8B-B14F-4D97-AF65-F5344CB8AC3E}">
        <p14:creationId xmlns:p14="http://schemas.microsoft.com/office/powerpoint/2010/main" val="345931273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sz="3000" dirty="0" smtClean="0"/>
              <a:t>DIVULGAÇÃO REMUNERAÇÃO SEM ESPECIFICAÇÃO</a:t>
            </a:r>
            <a:endParaRPr lang="pt-BR" sz="3000" dirty="0"/>
          </a:p>
        </p:txBody>
      </p:sp>
      <p:sp>
        <p:nvSpPr>
          <p:cNvPr id="3" name="Espaço Reservado para Conteúdo 2"/>
          <p:cNvSpPr>
            <a:spLocks noGrp="1"/>
          </p:cNvSpPr>
          <p:nvPr>
            <p:ph idx="1"/>
          </p:nvPr>
        </p:nvSpPr>
        <p:spPr>
          <a:xfrm>
            <a:off x="0" y="1280160"/>
            <a:ext cx="11910059" cy="4963886"/>
          </a:xfrm>
        </p:spPr>
        <p:txBody>
          <a:bodyPr>
            <a:noAutofit/>
          </a:bodyPr>
          <a:lstStyle/>
          <a:p>
            <a:pPr algn="just">
              <a:buNone/>
            </a:pPr>
            <a:r>
              <a:rPr lang="pt-BR" sz="2550" dirty="0" smtClean="0"/>
              <a:t>	</a:t>
            </a:r>
            <a:r>
              <a:rPr lang="pt-BR" sz="2400" dirty="0" smtClean="0"/>
              <a:t>EMENTA: APELAÇÃO CÍVEL. RESPONSABILI</a:t>
            </a:r>
            <a:r>
              <a:rPr lang="pt-BR" sz="2400" b="1" dirty="0" smtClean="0"/>
              <a:t>DA</a:t>
            </a:r>
            <a:r>
              <a:rPr lang="pt-BR" sz="2400" dirty="0" smtClean="0"/>
              <a:t>DE CIVIL.AÇÃO DE INDENIZAÇÃO POR </a:t>
            </a:r>
            <a:r>
              <a:rPr lang="pt-BR" sz="2400" b="1" dirty="0" smtClean="0"/>
              <a:t>DANO</a:t>
            </a:r>
            <a:r>
              <a:rPr lang="pt-BR" sz="2400" dirty="0" smtClean="0"/>
              <a:t>S MORAIS. </a:t>
            </a:r>
            <a:r>
              <a:rPr lang="pt-BR" sz="2400" b="1" dirty="0" smtClean="0"/>
              <a:t>PORTAL</a:t>
            </a:r>
            <a:r>
              <a:rPr lang="pt-BR" sz="2400" dirty="0" smtClean="0"/>
              <a:t> </a:t>
            </a:r>
            <a:r>
              <a:rPr lang="pt-BR" sz="2400" b="1" dirty="0" smtClean="0"/>
              <a:t>DA</a:t>
            </a:r>
            <a:r>
              <a:rPr lang="pt-BR" sz="2400" dirty="0" smtClean="0"/>
              <a:t> </a:t>
            </a:r>
            <a:r>
              <a:rPr lang="pt-BR" sz="2400" b="1" dirty="0" smtClean="0"/>
              <a:t>TRANSPARÊNCIA</a:t>
            </a:r>
            <a:r>
              <a:rPr lang="pt-BR" sz="2400" dirty="0" smtClean="0"/>
              <a:t>. DIVULGAÇÃO DO VENCIMENTO </a:t>
            </a:r>
            <a:r>
              <a:rPr lang="pt-BR" sz="2400" b="1" dirty="0" smtClean="0"/>
              <a:t>DA</a:t>
            </a:r>
            <a:r>
              <a:rPr lang="pt-BR" sz="2400" dirty="0" smtClean="0"/>
              <a:t> AUTORA. REPERCUSSÃO NA REDE NACIONAL DE COMPUTADORES, NOS JORNAIS FÍSICOS E TELEVISIVOS, ANTE A ELEVA</a:t>
            </a:r>
            <a:r>
              <a:rPr lang="pt-BR" sz="2400" b="1" dirty="0" smtClean="0"/>
              <a:t>DA</a:t>
            </a:r>
            <a:r>
              <a:rPr lang="pt-BR" sz="2400" dirty="0" smtClean="0"/>
              <a:t> QUANTIA AUFERI</a:t>
            </a:r>
            <a:r>
              <a:rPr lang="pt-BR" sz="2400" b="1" dirty="0" smtClean="0"/>
              <a:t>DA</a:t>
            </a:r>
            <a:r>
              <a:rPr lang="pt-BR" sz="2400" dirty="0" smtClean="0"/>
              <a:t> NO MÊS DE ABRIL DE 2013. VALOR </a:t>
            </a:r>
            <a:r>
              <a:rPr lang="pt-BR" sz="2400" b="1" dirty="0" smtClean="0"/>
              <a:t>DA</a:t>
            </a:r>
            <a:r>
              <a:rPr lang="pt-BR" sz="2400" dirty="0" smtClean="0"/>
              <a:t> REMUNERAÇÃO NÃO USUAL, POIS SE REFERE A PAGAMENTOS RETROATIVOS. DIVULGAÇÃO INCORRETA. PEDIDO ADMINISTRATIVO DE RETIFICAÇÃO.OMISSÃO. </a:t>
            </a:r>
            <a:r>
              <a:rPr lang="pt-BR" sz="2400" b="1" dirty="0" smtClean="0"/>
              <a:t>DANO</a:t>
            </a:r>
            <a:r>
              <a:rPr lang="pt-BR" sz="2400" dirty="0" smtClean="0"/>
              <a:t> </a:t>
            </a:r>
            <a:r>
              <a:rPr lang="pt-BR" sz="2400" b="1" dirty="0" smtClean="0"/>
              <a:t>MORAL</a:t>
            </a:r>
            <a:r>
              <a:rPr lang="pt-BR" sz="2400" dirty="0" smtClean="0"/>
              <a:t>. OCORRÊNCIA, NA MEDI</a:t>
            </a:r>
            <a:r>
              <a:rPr lang="pt-BR" sz="2400" b="1" dirty="0" smtClean="0"/>
              <a:t>DA</a:t>
            </a:r>
            <a:r>
              <a:rPr lang="pt-BR" sz="2400" dirty="0" smtClean="0"/>
              <a:t> EM QUE O MUNICÍPIO, A DESPEITO DE APLICAR A LEI </a:t>
            </a:r>
            <a:r>
              <a:rPr lang="pt-BR" sz="2400" b="1" dirty="0" smtClean="0"/>
              <a:t>DA</a:t>
            </a:r>
            <a:r>
              <a:rPr lang="pt-BR" sz="2400" dirty="0" smtClean="0"/>
              <a:t> </a:t>
            </a:r>
            <a:r>
              <a:rPr lang="pt-BR" sz="2400" b="1" dirty="0" smtClean="0"/>
              <a:t>TRANSPARÊNCIA</a:t>
            </a:r>
            <a:r>
              <a:rPr lang="pt-BR" sz="2400" dirty="0" smtClean="0"/>
              <a:t>, DEIXOU DE ESPECIFICAR OS VALORES RETROATIVOS, CAUSANDO </a:t>
            </a:r>
            <a:r>
              <a:rPr lang="pt-BR" sz="2400" b="1" dirty="0" smtClean="0"/>
              <a:t>DANO</a:t>
            </a:r>
            <a:r>
              <a:rPr lang="pt-BR" sz="2400" dirty="0" smtClean="0"/>
              <a:t> À IMAGEM </a:t>
            </a:r>
            <a:r>
              <a:rPr lang="pt-BR" sz="2400" b="1" dirty="0" smtClean="0"/>
              <a:t>DA</a:t>
            </a:r>
            <a:r>
              <a:rPr lang="pt-BR" sz="2400" dirty="0" smtClean="0"/>
              <a:t> AUTORA.SENTENÇA REFORMA</a:t>
            </a:r>
            <a:r>
              <a:rPr lang="pt-BR" sz="2400" b="1" dirty="0" smtClean="0"/>
              <a:t>DA</a:t>
            </a:r>
            <a:r>
              <a:rPr lang="pt-BR" sz="2400" dirty="0" smtClean="0"/>
              <a:t>. VALOR </a:t>
            </a:r>
            <a:r>
              <a:rPr lang="pt-BR" sz="2400" b="1" dirty="0" smtClean="0"/>
              <a:t>DA</a:t>
            </a:r>
            <a:r>
              <a:rPr lang="pt-BR" sz="2400" dirty="0" smtClean="0"/>
              <a:t> INDENIZAÇÃO ARBITRADO EM R$ 3.000,00, COM BASE NOS PARÃMETROS ESTABELECIDOS NESTA CÂMARA. JUROS DE MORA E CORREÇÃO MONETÁRIA. APLICAÇÃO DO ART. 1º- F, LEI Nº 9.494/1997. RE</a:t>
            </a:r>
            <a:r>
              <a:rPr lang="pt-BR" sz="2400" b="1" dirty="0" smtClean="0"/>
              <a:t>DA</a:t>
            </a:r>
            <a:r>
              <a:rPr lang="pt-BR" sz="2400" dirty="0" smtClean="0"/>
              <a:t>ÇÃO </a:t>
            </a:r>
            <a:r>
              <a:rPr lang="pt-BR" sz="2400" b="1" dirty="0" smtClean="0"/>
              <a:t>DADA</a:t>
            </a:r>
            <a:r>
              <a:rPr lang="pt-BR" sz="2400" dirty="0" smtClean="0"/>
              <a:t> PELA LEI N.11.960/2009. DETERMINAÇÃO PARA QUE A MUNICIPALI</a:t>
            </a:r>
            <a:r>
              <a:rPr lang="pt-BR" sz="2400" b="1" dirty="0" smtClean="0"/>
              <a:t>DA</a:t>
            </a:r>
            <a:r>
              <a:rPr lang="pt-BR" sz="2400" dirty="0" smtClean="0"/>
              <a:t>DE ELUCIDE EM NOTA INFORMATIVA A COMPOSIÇÃO DOS VALORES PERCEBIDOS PELA AUTORA, À ÉPOCA, ESCLARECENDO A RAZÃO DO PAGAMENTO DE CA</a:t>
            </a:r>
            <a:r>
              <a:rPr lang="pt-BR" sz="2400" b="1" dirty="0" smtClean="0"/>
              <a:t>DA</a:t>
            </a:r>
            <a:r>
              <a:rPr lang="pt-BR" sz="2400" dirty="0"/>
              <a:t> VERBA, SOB PENA DE MULTA DIÁRIA DE R$ 500,00.APELO PROVIDO PARCIALMENTE. Acórdão </a:t>
            </a:r>
            <a:r>
              <a:rPr lang="pt-BR" sz="2400" dirty="0" smtClean="0"/>
              <a:t>181.1436816-0 TJPR</a:t>
            </a:r>
            <a:endParaRPr lang="pt-BR" sz="2400" dirty="0"/>
          </a:p>
          <a:p>
            <a:pPr algn="just">
              <a:buNone/>
            </a:pPr>
            <a:endParaRPr lang="pt-BR" sz="2550" dirty="0"/>
          </a:p>
        </p:txBody>
      </p:sp>
    </p:spTree>
    <p:extLst>
      <p:ext uri="{BB962C8B-B14F-4D97-AF65-F5344CB8AC3E}">
        <p14:creationId xmlns:p14="http://schemas.microsoft.com/office/powerpoint/2010/main" val="344834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sz="3000" dirty="0" smtClean="0"/>
              <a:t>DIVULGAÇÃO REMUNERAÇÃO SEM LEI</a:t>
            </a:r>
            <a:endParaRPr lang="pt-BR" sz="3000" dirty="0"/>
          </a:p>
        </p:txBody>
      </p:sp>
      <p:sp>
        <p:nvSpPr>
          <p:cNvPr id="3" name="Espaço Reservado para Conteúdo 2"/>
          <p:cNvSpPr>
            <a:spLocks noGrp="1"/>
          </p:cNvSpPr>
          <p:nvPr>
            <p:ph idx="1"/>
          </p:nvPr>
        </p:nvSpPr>
        <p:spPr>
          <a:xfrm>
            <a:off x="0" y="1280160"/>
            <a:ext cx="11910059" cy="4963886"/>
          </a:xfrm>
        </p:spPr>
        <p:txBody>
          <a:bodyPr>
            <a:noAutofit/>
          </a:bodyPr>
          <a:lstStyle/>
          <a:p>
            <a:pPr algn="just">
              <a:buNone/>
            </a:pPr>
            <a:r>
              <a:rPr lang="pt-BR" sz="2700" dirty="0" smtClean="0"/>
              <a:t>	ADMINISTRATIVO. APELAÇÃO CÍVEL. AÇÃO DE INDENIZAÇÃO POR DANOS MORAIS E MATERIAIS. "PORTAL DA TRANSPARÊNCIA". PUBLICIDADE DOS NOMES E VALORES DE REMUNERAÇÃO RECEBIDOS PELOS SERVIDORES. </a:t>
            </a:r>
            <a:r>
              <a:rPr lang="pt-BR" sz="2700" b="1" dirty="0" smtClean="0"/>
              <a:t>DEFERIMENTO, NESTE CASO ESPECIFICAMENTE, POIS A DIVULGAÇÃO FOI FEITA ANTES DA LEI ESTADUAL N.º 16.595/2010. RESOLUÇÃO DO GOVERNADOR QUE NÃO POSSUI FORÇA NORMATIVA SUFICIENTE</a:t>
            </a:r>
            <a:r>
              <a:rPr lang="pt-BR" sz="2700" dirty="0" smtClean="0"/>
              <a:t> A MITIGAR GARANTIAS CONSTITUCIONAIS RELACIONADAS À PRIVACIDADE DO CIDADÃO. VALOR DO DANO MORAL. MINORAÇÃO QUE SE MOSTRA CORRETA. RECURSO PARCIALMENTE PROVIDO.SENTENÇA OMISSA. CORREÇÃO MONETÁRIA SOBRE A VERBA HONORÁRIA A SER PAGA PELO AUTOR EM FAVOR DA PARTE CONSIDERADA ILEGÍTIMA. JUROS DE 1% A CONTAR DO TRÂNSITO EM JULGADO. CORREÇÃO PELO IPCA A PARTIR DA FIXAÇÃO. SENTENÇA PARCIALMENTE MODIFICADA</a:t>
            </a:r>
            <a:r>
              <a:rPr lang="pt-BR" sz="2700" dirty="0"/>
              <a:t>.. Acórdão </a:t>
            </a:r>
            <a:r>
              <a:rPr lang="pt-BR" sz="2700" dirty="0" smtClean="0"/>
              <a:t>191.1291702-5   </a:t>
            </a:r>
            <a:r>
              <a:rPr lang="pt-BR" sz="2700" dirty="0"/>
              <a:t>TJPR</a:t>
            </a:r>
          </a:p>
          <a:p>
            <a:pPr algn="just">
              <a:buNone/>
            </a:pPr>
            <a:endParaRPr lang="pt-BR" sz="2550" dirty="0"/>
          </a:p>
        </p:txBody>
      </p:sp>
    </p:spTree>
    <p:extLst>
      <p:ext uri="{BB962C8B-B14F-4D97-AF65-F5344CB8AC3E}">
        <p14:creationId xmlns:p14="http://schemas.microsoft.com/office/powerpoint/2010/main" val="539940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sz="3000" dirty="0" smtClean="0"/>
              <a:t>DIVULGAÇÃO REMUNERAÇÃO DE FUNCIONÁRIOS DE AUTARQUIA</a:t>
            </a:r>
            <a:endParaRPr lang="pt-BR" sz="3000" dirty="0"/>
          </a:p>
        </p:txBody>
      </p:sp>
      <p:sp>
        <p:nvSpPr>
          <p:cNvPr id="3" name="Espaço Reservado para Conteúdo 2"/>
          <p:cNvSpPr>
            <a:spLocks noGrp="1"/>
          </p:cNvSpPr>
          <p:nvPr>
            <p:ph idx="1"/>
          </p:nvPr>
        </p:nvSpPr>
        <p:spPr>
          <a:xfrm>
            <a:off x="0" y="1280160"/>
            <a:ext cx="11910059" cy="4963886"/>
          </a:xfrm>
        </p:spPr>
        <p:txBody>
          <a:bodyPr>
            <a:noAutofit/>
          </a:bodyPr>
          <a:lstStyle/>
          <a:p>
            <a:pPr algn="just">
              <a:buNone/>
            </a:pPr>
            <a:r>
              <a:rPr lang="pt-BR" sz="2700" dirty="0"/>
              <a:t>ADMINISTRATIVO. RECURSO. APELAÇÃO. RESPONSABILIDADE CIVIL DA ADMINISTRAÇÃO PÚBLICA. AUTARQUIA ESTADUAL. DIVULGAÇÃO DOS VENCIMENTOS DO SERVIDOR ATRAVÉS DE DIVERSOS MEIOS DE COMUNICAÇÃO.DANO MORAL. AUSÊNCIA. AGENTE PÚBLICO. DEVER DE TRANSPARÊNCIA DOSGASTOS PÚBLICOS. PRINCÍPIO DA PUBLICIDADE E TRANSPARÊNCIA QUE DEVEMPREVALECER SOBRE O DIREITO A INTIMIDADE</a:t>
            </a:r>
            <a:r>
              <a:rPr lang="pt-BR" sz="2700" dirty="0" smtClean="0"/>
              <a:t>. Divulgação </a:t>
            </a:r>
            <a:r>
              <a:rPr lang="pt-BR" sz="2700" dirty="0"/>
              <a:t>dos vencimentos de servidor. Dever de transparência dos gastos públicos. Princípio da publicidade. Em razão da necessidade de transparência da gestão da coisa pública e do princípio da publicidade, não há o que cogitar em ofensa à intimidade ou à vida privada do servidor vinculado à administração pública que tem os detalhes de sua condição remuneratória divulgados através dos meios de comunicação</a:t>
            </a:r>
            <a:r>
              <a:rPr lang="pt-BR" sz="2700" dirty="0" smtClean="0"/>
              <a:t>. Recurso </a:t>
            </a:r>
            <a:r>
              <a:rPr lang="pt-BR" sz="2700" dirty="0"/>
              <a:t>de apelação conhecido e desprovido. Acórdão </a:t>
            </a:r>
            <a:r>
              <a:rPr lang="pt-BR" sz="2700" dirty="0" smtClean="0"/>
              <a:t>202.1076068-8 TJPR</a:t>
            </a:r>
            <a:endParaRPr lang="pt-BR" sz="2700" dirty="0"/>
          </a:p>
          <a:p>
            <a:pPr algn="just">
              <a:buNone/>
            </a:pPr>
            <a:endParaRPr lang="pt-BR" sz="2550" dirty="0"/>
          </a:p>
        </p:txBody>
      </p:sp>
    </p:spTree>
    <p:extLst>
      <p:ext uri="{BB962C8B-B14F-4D97-AF65-F5344CB8AC3E}">
        <p14:creationId xmlns:p14="http://schemas.microsoft.com/office/powerpoint/2010/main" val="643834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8045" y="959556"/>
            <a:ext cx="11401778" cy="725263"/>
          </a:xfrm>
          <a:prstGeom prst="rect">
            <a:avLst/>
          </a:prstGeom>
          <a:noFill/>
        </p:spPr>
        <p:txBody>
          <a:bodyPr wrap="square" rtlCol="0">
            <a:spAutoFit/>
          </a:bodyPr>
          <a:lstStyle/>
          <a:p>
            <a:pPr algn="ctr">
              <a:lnSpc>
                <a:spcPct val="115000"/>
              </a:lnSpc>
              <a:spcAft>
                <a:spcPts val="1000"/>
              </a:spcAft>
            </a:pPr>
            <a:r>
              <a:rPr lang="pt-BR" sz="3800" b="1" dirty="0" smtClean="0"/>
              <a:t>Intersecções e Conflitos Portal, LGPD e Ouvidoria</a:t>
            </a:r>
            <a:endParaRPr lang="pt-BR" sz="3800" dirty="0">
              <a:latin typeface="Arial Black" panose="020B0A04020102020204" pitchFamily="34" charset="0"/>
            </a:endParaRPr>
          </a:p>
        </p:txBody>
      </p:sp>
      <p:pic>
        <p:nvPicPr>
          <p:cNvPr id="4" name="Imagem 3" descr="sistema de controle interno.jpg"/>
          <p:cNvPicPr>
            <a:picLocks noChangeAspect="1"/>
          </p:cNvPicPr>
          <p:nvPr/>
        </p:nvPicPr>
        <p:blipFill>
          <a:blip r:embed="rId3" cstate="print"/>
          <a:stretch>
            <a:fillRect/>
          </a:stretch>
        </p:blipFill>
        <p:spPr>
          <a:xfrm>
            <a:off x="1254035" y="1858191"/>
            <a:ext cx="9522823" cy="4653643"/>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Transparência X Intimidade - STF</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algn="just">
              <a:buNone/>
            </a:pPr>
            <a:r>
              <a:rPr lang="pt-BR" sz="2550" dirty="0" smtClean="0"/>
              <a:t>	Ementa</a:t>
            </a:r>
            <a:r>
              <a:rPr lang="pt-BR" sz="2550" dirty="0"/>
              <a:t>: SUSPENSÃO DE SEGURANÇA. ACÓRDÃOS QUE IMPEDIAM A </a:t>
            </a:r>
            <a:r>
              <a:rPr lang="pt-BR" sz="2550" b="1" dirty="0"/>
              <a:t>DIVULGAÇÃO</a:t>
            </a:r>
            <a:r>
              <a:rPr lang="pt-BR" sz="2550" dirty="0"/>
              <a:t>, EM SÍTIO ELETRÔNICO OFICIAL, DE </a:t>
            </a:r>
            <a:r>
              <a:rPr lang="pt-BR" sz="2550" b="1" dirty="0"/>
              <a:t>INFORMAÇÕES</a:t>
            </a:r>
            <a:r>
              <a:rPr lang="pt-BR" sz="2550" dirty="0"/>
              <a:t> FUNCIONAIS DE </a:t>
            </a:r>
            <a:r>
              <a:rPr lang="pt-BR" sz="2550" b="1" dirty="0"/>
              <a:t>SERVIDORES PÚBLICOS</a:t>
            </a:r>
            <a:r>
              <a:rPr lang="pt-BR" sz="2550" dirty="0"/>
              <a:t>, INCLUSIVE A RESPECTIVA REMUNERAÇÃO. DEFERIMENTO DA MEDIDA DE SUSPENSÃO PELO PRESIDENTE DO STF. AGRAVO REGIMENTAL. CONFLITO APARENTE DE NORMAS CONSTITUCIONAIS. DIREITO À </a:t>
            </a:r>
            <a:r>
              <a:rPr lang="pt-BR" sz="2550" b="1" dirty="0"/>
              <a:t>INFORMAÇÃO</a:t>
            </a:r>
            <a:r>
              <a:rPr lang="pt-BR" sz="2550" dirty="0"/>
              <a:t> DE ATOS ESTATAIS, NELES EMBUTIDA A </a:t>
            </a:r>
            <a:r>
              <a:rPr lang="pt-BR" sz="2550" b="1" dirty="0"/>
              <a:t>FOLHA</a:t>
            </a:r>
            <a:r>
              <a:rPr lang="pt-BR" sz="2550" dirty="0"/>
              <a:t> DE </a:t>
            </a:r>
            <a:r>
              <a:rPr lang="pt-BR" sz="2550" b="1" dirty="0"/>
              <a:t>PAGAMENTO</a:t>
            </a:r>
            <a:r>
              <a:rPr lang="pt-BR" sz="2550" dirty="0"/>
              <a:t> DE ÓRGÃOS E ENTIDADES PÚBLICAS. PRINCÍPIO DA PUBLICIDADE ADMINISTRATIVA. NÃO RECONHECIMENTO DE VIOLAÇÃO À PRIVACIDADE, INTIMIDADE E SEGURANÇA DE </a:t>
            </a:r>
            <a:r>
              <a:rPr lang="pt-BR" sz="2550" b="1" dirty="0"/>
              <a:t>SERVIDOR PÚBLICO</a:t>
            </a:r>
            <a:r>
              <a:rPr lang="pt-BR" sz="2550" dirty="0"/>
              <a:t>. AGRAVOS DESPROVIDOS. 1. Caso em que a situação específica dos </a:t>
            </a:r>
            <a:r>
              <a:rPr lang="pt-BR" sz="2550" b="1" dirty="0"/>
              <a:t>servidores públicos</a:t>
            </a:r>
            <a:r>
              <a:rPr lang="pt-BR" sz="2550" dirty="0"/>
              <a:t> é regida pela 1ª parte do inciso XXXIII do art. 5º da Constituição. Sua remuneração bruta, cargos e funções por eles </a:t>
            </a:r>
            <a:r>
              <a:rPr lang="pt-BR" sz="2550" dirty="0" err="1"/>
              <a:t>titularizados</a:t>
            </a:r>
            <a:r>
              <a:rPr lang="pt-BR" sz="2550" dirty="0"/>
              <a:t>, órgãos de sua formal lotação, tudo é constitutivo de </a:t>
            </a:r>
            <a:r>
              <a:rPr lang="pt-BR" sz="2550" b="1" dirty="0"/>
              <a:t>informação</a:t>
            </a:r>
            <a:r>
              <a:rPr lang="pt-BR" sz="2550" dirty="0"/>
              <a:t> de interesse coletivo ou geral. Expondo-se, portanto, a </a:t>
            </a:r>
            <a:r>
              <a:rPr lang="pt-BR" sz="2550" b="1" dirty="0"/>
              <a:t>divulgação</a:t>
            </a:r>
            <a:r>
              <a:rPr lang="pt-BR" sz="2550" dirty="0"/>
              <a:t> oficial. Sem que a intimidade deles, vida privada e segurança pessoal e familiar se encaixem nas exceções de que trata a parte derradeira do mesmo dispositivo constitucional (inciso XXXIII do art. 5º), pois o fato é que não estão em jogo nem a segurança do Estado nem do conjunto da sociedade. </a:t>
            </a:r>
            <a:endParaRPr lang="pt-BR" sz="2550" dirty="0"/>
          </a:p>
        </p:txBody>
      </p:sp>
    </p:spTree>
    <p:extLst>
      <p:ext uri="{BB962C8B-B14F-4D97-AF65-F5344CB8AC3E}">
        <p14:creationId xmlns:p14="http://schemas.microsoft.com/office/powerpoint/2010/main" val="126066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Transparência X Intimidade - STF</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algn="just">
              <a:buNone/>
            </a:pPr>
            <a:r>
              <a:rPr lang="pt-BR" sz="2400" dirty="0" smtClean="0"/>
              <a:t>	</a:t>
            </a:r>
            <a:r>
              <a:rPr lang="pt-BR" sz="2300" dirty="0" smtClean="0"/>
              <a:t>2</a:t>
            </a:r>
            <a:r>
              <a:rPr lang="pt-BR" sz="2300" dirty="0"/>
              <a:t>. Não cabe, no caso, falar de intimidade ou de vida privada, pois os dados objeto da </a:t>
            </a:r>
            <a:r>
              <a:rPr lang="pt-BR" sz="2300" b="1" dirty="0"/>
              <a:t>divulgação</a:t>
            </a:r>
            <a:r>
              <a:rPr lang="pt-BR" sz="2300" dirty="0"/>
              <a:t> em causa dizem respeito a agentes públicos enquanto agentes públicos mesmos; ou, na linguagem da própria Constituição, agentes estatais agindo “nessa qualidade” (§6º do art. 37). E quanto à segurança física ou corporal dos </a:t>
            </a:r>
            <a:r>
              <a:rPr lang="pt-BR" sz="2300" b="1" dirty="0"/>
              <a:t>servidores</a:t>
            </a:r>
            <a:r>
              <a:rPr lang="pt-BR" sz="2300" dirty="0"/>
              <a:t>, seja pessoal, seja familiarmente, claro que ela resultará um tanto ou quanto fragilizada com a </a:t>
            </a:r>
            <a:r>
              <a:rPr lang="pt-BR" sz="2300" b="1" dirty="0"/>
              <a:t>divulgação</a:t>
            </a:r>
            <a:r>
              <a:rPr lang="pt-BR" sz="2300" dirty="0"/>
              <a:t> </a:t>
            </a:r>
            <a:r>
              <a:rPr lang="pt-BR" sz="2300" dirty="0" err="1"/>
              <a:t>nominalizada</a:t>
            </a:r>
            <a:r>
              <a:rPr lang="pt-BR" sz="2300" dirty="0"/>
              <a:t> dos dados em debate, mas é um tipo de risco pessoal e familiar que se atenua com a proibição de se revelar o endereço residencial, o CPF e a CI de cada </a:t>
            </a:r>
            <a:r>
              <a:rPr lang="pt-BR" sz="2300" b="1" dirty="0"/>
              <a:t>servidor</a:t>
            </a:r>
            <a:r>
              <a:rPr lang="pt-BR" sz="2300" dirty="0"/>
              <a:t>. No mais, é o preço que se paga pela opção por uma carreira pública no seio de um Estado republicano. 3. A prevalência do princípio da publicidade administrativa outra coisa não é senão um dos mais altaneiros modos de concretizar a República enquanto forma de governo. Se, por um lado, há um necessário modo republicano de administrar o Estado brasileiro, de outra parte é a cidadania mesma que tem o direito de ver o seu Estado republicanamente administrado. O “como” se administra a coisa pública a preponderar sobre o “quem” administra – falaria Norberto Bobbio -, e o fato é que esse modo público de gerir a máquina estatal é elemento conceitual da nossa República. O olho e a pálpebra da nossa fisionomia constitucional republicana. 4. A negativa de prevalência do princípio da publicidade administrativa implicaria, no caso, inadmissível situação de grave lesão à ordem pública. 5. Agravos Regimentais desprovidos</a:t>
            </a:r>
            <a:r>
              <a:rPr lang="pt-BR" sz="2300" dirty="0" smtClean="0"/>
              <a:t>. - </a:t>
            </a:r>
            <a:r>
              <a:rPr lang="pt-BR" sz="2400" b="1" dirty="0"/>
              <a:t>SS 3902 </a:t>
            </a:r>
            <a:r>
              <a:rPr lang="pt-BR" sz="2400" b="1" dirty="0" err="1"/>
              <a:t>AgR</a:t>
            </a:r>
            <a:r>
              <a:rPr lang="pt-BR" sz="2400" b="1" dirty="0"/>
              <a:t>-segundo / SP - SÃO PAULO</a:t>
            </a:r>
          </a:p>
          <a:p>
            <a:pPr algn="just">
              <a:buNone/>
            </a:pPr>
            <a:endParaRPr lang="pt-BR" sz="2300" dirty="0"/>
          </a:p>
        </p:txBody>
      </p:sp>
    </p:spTree>
    <p:extLst>
      <p:ext uri="{BB962C8B-B14F-4D97-AF65-F5344CB8AC3E}">
        <p14:creationId xmlns:p14="http://schemas.microsoft.com/office/powerpoint/2010/main" val="2623847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Acesso holerites indevidamente</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marL="0" indent="0" algn="just">
              <a:buNone/>
            </a:pPr>
            <a:r>
              <a:rPr lang="pt-BR" sz="2400" dirty="0" smtClean="0"/>
              <a:t>APELAÇÃO </a:t>
            </a:r>
            <a:r>
              <a:rPr lang="pt-BR" sz="2400" dirty="0"/>
              <a:t>CRIME. INVASÃO </a:t>
            </a:r>
            <a:r>
              <a:rPr lang="pt-BR" sz="2400" b="1" dirty="0"/>
              <a:t>DE</a:t>
            </a:r>
            <a:r>
              <a:rPr lang="pt-BR" sz="2400" dirty="0"/>
              <a:t> DISPOSITIVO INFORMÁTICO. ARTIGO 154-A, CAPUT E ARTIGO 154-A, §5º, INCISO IV, AMBOS DO CÓDIGO PENAL. SENTENÇA CON</a:t>
            </a:r>
            <a:r>
              <a:rPr lang="pt-BR" sz="2400" b="1" dirty="0"/>
              <a:t>DE</a:t>
            </a:r>
            <a:r>
              <a:rPr lang="pt-BR" sz="2400" dirty="0"/>
              <a:t>NATÓRIA. INSURGÊNCIA DO RÉU. REQUERIDA A ABSOLVIÇÃO POR ATIPICIDA</a:t>
            </a:r>
            <a:r>
              <a:rPr lang="pt-BR" sz="2400" b="1" dirty="0"/>
              <a:t>DE</a:t>
            </a:r>
            <a:r>
              <a:rPr lang="pt-BR" sz="2400" dirty="0"/>
              <a:t>. ALEGADA VULNERABILIDA</a:t>
            </a:r>
            <a:r>
              <a:rPr lang="pt-BR" sz="2400" b="1" dirty="0"/>
              <a:t>DE</a:t>
            </a:r>
            <a:r>
              <a:rPr lang="pt-BR" sz="2400" dirty="0"/>
              <a:t> DO SISTEMA QUE PERMITIA O ACESSO AOS HOLERITES </a:t>
            </a:r>
            <a:r>
              <a:rPr lang="pt-BR" sz="2400" b="1" dirty="0"/>
              <a:t>DE</a:t>
            </a:r>
            <a:r>
              <a:rPr lang="pt-BR" sz="2400" dirty="0"/>
              <a:t> TERCEIROS COM O LOGIN E SENHA DO PRÓPRIO ACUSADO. IMPROCE</a:t>
            </a:r>
            <a:r>
              <a:rPr lang="pt-BR" sz="2400" b="1" dirty="0"/>
              <a:t>DE</a:t>
            </a:r>
            <a:r>
              <a:rPr lang="pt-BR" sz="2400" dirty="0"/>
              <a:t>NTE. </a:t>
            </a:r>
            <a:r>
              <a:rPr lang="pt-BR" sz="2400" b="1" dirty="0"/>
              <a:t>INFORMAÇÕES</a:t>
            </a:r>
            <a:r>
              <a:rPr lang="pt-BR" sz="2400" dirty="0"/>
              <a:t> PESSOAIS SENSÍVEIS. EXPLORAÇÃO </a:t>
            </a:r>
            <a:r>
              <a:rPr lang="pt-BR" sz="2400" b="1" dirty="0"/>
              <a:t>DE</a:t>
            </a:r>
            <a:r>
              <a:rPr lang="pt-BR" sz="2400" dirty="0"/>
              <a:t> VULNERABILIDA</a:t>
            </a:r>
            <a:r>
              <a:rPr lang="pt-BR" sz="2400" b="1" dirty="0"/>
              <a:t>DE</a:t>
            </a:r>
            <a:r>
              <a:rPr lang="pt-BR" sz="2400" dirty="0"/>
              <a:t> DO SISTEMA, COM DIFICULTOSA OBTENÇÃO DOS DADOS SIGILOSOS </a:t>
            </a:r>
            <a:r>
              <a:rPr lang="pt-BR" sz="2400" b="1" dirty="0"/>
              <a:t>DE</a:t>
            </a:r>
            <a:r>
              <a:rPr lang="pt-BR" sz="2400" dirty="0"/>
              <a:t> TERCEIROS. AUSÊNCIA </a:t>
            </a:r>
            <a:r>
              <a:rPr lang="pt-BR" sz="2400" b="1" dirty="0"/>
              <a:t>DE</a:t>
            </a:r>
            <a:r>
              <a:rPr lang="pt-BR" sz="2400" dirty="0"/>
              <a:t> AUTORIZAÇÃO PARA A OBTENÇÃO </a:t>
            </a:r>
            <a:r>
              <a:rPr lang="pt-BR" sz="2400" b="1" dirty="0"/>
              <a:t>DE</a:t>
            </a:r>
            <a:r>
              <a:rPr lang="pt-BR" sz="2400" dirty="0"/>
              <a:t>STES DADOS PESSOAIS SIGILOSOS. PLENA CONSCIÊNCIA DO ACUSADO ACERCA DA ILICITU</a:t>
            </a:r>
            <a:r>
              <a:rPr lang="pt-BR" sz="2400" b="1" dirty="0"/>
              <a:t>DE</a:t>
            </a:r>
            <a:r>
              <a:rPr lang="pt-BR" sz="2400" dirty="0"/>
              <a:t> </a:t>
            </a:r>
            <a:r>
              <a:rPr lang="pt-BR" sz="2400" b="1" dirty="0"/>
              <a:t>DE</a:t>
            </a:r>
            <a:r>
              <a:rPr lang="pt-BR" sz="2400" dirty="0"/>
              <a:t> SUA CONDUTA. CON</a:t>
            </a:r>
            <a:r>
              <a:rPr lang="pt-BR" sz="2400" b="1" dirty="0"/>
              <a:t>DE</a:t>
            </a:r>
            <a:r>
              <a:rPr lang="pt-BR" sz="2400" dirty="0"/>
              <a:t>NAÇÃO MANTIDA. REQUERIDA REVISÃO DA PENA POR SUPOSTA AFRONTA AO PRINCÍPIO CORRELAÇÃO ENTRE SENTENÇA E </a:t>
            </a:r>
            <a:r>
              <a:rPr lang="pt-BR" sz="2400" b="1" dirty="0"/>
              <a:t>DE</a:t>
            </a:r>
            <a:r>
              <a:rPr lang="pt-BR" sz="2400" dirty="0"/>
              <a:t>NÚNCIA. NÃO PROVIMENTO. RÉU QUE SE </a:t>
            </a:r>
            <a:r>
              <a:rPr lang="pt-BR" sz="2400" b="1" dirty="0"/>
              <a:t>DE</a:t>
            </a:r>
            <a:r>
              <a:rPr lang="pt-BR" sz="2400" dirty="0"/>
              <a:t>FEN</a:t>
            </a:r>
            <a:r>
              <a:rPr lang="pt-BR" sz="2400" b="1" dirty="0"/>
              <a:t>DE</a:t>
            </a:r>
            <a:r>
              <a:rPr lang="pt-BR" sz="2400" dirty="0"/>
              <a:t> DOS FATOS A ELE IMPUTADOS E NÃO DA CAPITULAÇÃO JURÍDICA. </a:t>
            </a:r>
            <a:r>
              <a:rPr lang="pt-BR" sz="2400" b="1" dirty="0"/>
              <a:t>DE</a:t>
            </a:r>
            <a:r>
              <a:rPr lang="pt-BR" sz="2400" dirty="0"/>
              <a:t>NÚNCIA QUE </a:t>
            </a:r>
            <a:r>
              <a:rPr lang="pt-BR" sz="2400" b="1" dirty="0"/>
              <a:t>DE</a:t>
            </a:r>
            <a:r>
              <a:rPr lang="pt-BR" sz="2400" dirty="0"/>
              <a:t>SCREVE </a:t>
            </a:r>
            <a:r>
              <a:rPr lang="pt-BR" sz="2400" b="1" dirty="0"/>
              <a:t>DE</a:t>
            </a:r>
            <a:r>
              <a:rPr lang="pt-BR" sz="2400" dirty="0"/>
              <a:t> MANEIRA EXPLÍCITA QUE AS VÍTIMAS FORAM TANTOS </a:t>
            </a:r>
            <a:r>
              <a:rPr lang="pt-BR" sz="2400" b="1" dirty="0"/>
              <a:t>SERVIDORES</a:t>
            </a:r>
            <a:r>
              <a:rPr lang="pt-BR" sz="2400" dirty="0"/>
              <a:t> REGULARES DA UNIVERSIDA</a:t>
            </a:r>
            <a:r>
              <a:rPr lang="pt-BR" sz="2400" b="1" dirty="0"/>
              <a:t>DE</a:t>
            </a:r>
            <a:r>
              <a:rPr lang="pt-BR" sz="2400" dirty="0"/>
              <a:t> ESTADUAL </a:t>
            </a:r>
            <a:r>
              <a:rPr lang="pt-BR" sz="2400" b="1" dirty="0"/>
              <a:t>DE</a:t>
            </a:r>
            <a:r>
              <a:rPr lang="pt-BR" sz="2400" dirty="0"/>
              <a:t> PONTA GROSSA, QUANTO O SEU REITOR, ISTO É, O DIRIGENTE MÁXIMO DA AUTARQUIA. INTELIGÊNCIA DO ARTIGO 383, DO CÓDIGO </a:t>
            </a:r>
            <a:r>
              <a:rPr lang="pt-BR" sz="2400" b="1" dirty="0"/>
              <a:t>DE</a:t>
            </a:r>
            <a:r>
              <a:rPr lang="pt-BR" sz="2400" dirty="0"/>
              <a:t> PROCESSO PENAL. SENTENÇA INTEGRALMENTE MANTIDA. RECURSO CONHECIDO E NÃO PROVIDO</a:t>
            </a:r>
            <a:r>
              <a:rPr lang="pt-BR" sz="2400" dirty="0" smtClean="0"/>
              <a:t>. – Processo: </a:t>
            </a:r>
            <a:r>
              <a:rPr lang="pt-BR" sz="2400" b="1" dirty="0" smtClean="0"/>
              <a:t>0017269-08.2022.8.16.0019 TJPR</a:t>
            </a:r>
            <a:endParaRPr lang="pt-BR" sz="2400" b="1" dirty="0"/>
          </a:p>
          <a:p>
            <a:pPr marL="0" indent="0">
              <a:buNone/>
            </a:pPr>
            <a:endParaRPr lang="pt-BR" sz="2300" dirty="0"/>
          </a:p>
        </p:txBody>
      </p:sp>
    </p:spTree>
    <p:extLst>
      <p:ext uri="{BB962C8B-B14F-4D97-AF65-F5344CB8AC3E}">
        <p14:creationId xmlns:p14="http://schemas.microsoft.com/office/powerpoint/2010/main" val="2618843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Divulgação de holerite por jornal</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marL="0" indent="0" algn="just">
              <a:buNone/>
            </a:pPr>
            <a:r>
              <a:rPr lang="pt-BR" sz="2400" dirty="0" smtClean="0"/>
              <a:t>EMENTARECURSO </a:t>
            </a:r>
            <a:r>
              <a:rPr lang="pt-BR" sz="2400" b="1" dirty="0" smtClean="0"/>
              <a:t>DE</a:t>
            </a:r>
            <a:r>
              <a:rPr lang="pt-BR" sz="2400" dirty="0" smtClean="0"/>
              <a:t> APELAÇÃO CÍVEL. AÇÃO COM PEDIDO </a:t>
            </a:r>
            <a:r>
              <a:rPr lang="pt-BR" sz="2400" b="1" dirty="0" smtClean="0"/>
              <a:t>DE</a:t>
            </a:r>
            <a:r>
              <a:rPr lang="pt-BR" sz="2400" dirty="0" smtClean="0"/>
              <a:t> IN</a:t>
            </a:r>
            <a:r>
              <a:rPr lang="pt-BR" sz="2400" b="1" dirty="0" smtClean="0"/>
              <a:t>DE</a:t>
            </a:r>
            <a:r>
              <a:rPr lang="pt-BR" sz="2400" dirty="0" smtClean="0"/>
              <a:t>NIZAÇÃO POR DANOS MORAIS. PRELIMINAR </a:t>
            </a:r>
            <a:r>
              <a:rPr lang="pt-BR" sz="2400" b="1" dirty="0" smtClean="0"/>
              <a:t>DE</a:t>
            </a:r>
            <a:r>
              <a:rPr lang="pt-BR" sz="2400" dirty="0" smtClean="0"/>
              <a:t> OFENSA AO PRINCÍPIO DA DIALETICIDA</a:t>
            </a:r>
            <a:r>
              <a:rPr lang="pt-BR" sz="2400" b="1" dirty="0" smtClean="0"/>
              <a:t>DE</a:t>
            </a:r>
            <a:r>
              <a:rPr lang="pt-BR" sz="2400" dirty="0" smtClean="0"/>
              <a:t> ARGUIDA EM CONTRARRAZÕES PELO AUTOR. NÃO ACOLHIMENTO. CORRELAÇÃO LÓGICA ENTRE O RECURSO </a:t>
            </a:r>
            <a:r>
              <a:rPr lang="pt-BR" sz="2400" b="1" dirty="0" smtClean="0"/>
              <a:t>DE</a:t>
            </a:r>
            <a:r>
              <a:rPr lang="pt-BR" sz="2400" dirty="0" smtClean="0"/>
              <a:t> APELAÇÃO E A </a:t>
            </a:r>
            <a:r>
              <a:rPr lang="pt-BR" sz="2400" b="1" dirty="0" smtClean="0"/>
              <a:t>DE</a:t>
            </a:r>
            <a:r>
              <a:rPr lang="pt-BR" sz="2400" dirty="0" smtClean="0"/>
              <a:t>CISÃO RECORRIDA. </a:t>
            </a:r>
            <a:r>
              <a:rPr lang="pt-BR" sz="2400" b="1" dirty="0" smtClean="0"/>
              <a:t>DIVULGAÇÃO</a:t>
            </a:r>
            <a:r>
              <a:rPr lang="pt-BR" sz="2400" dirty="0" smtClean="0"/>
              <a:t> </a:t>
            </a:r>
            <a:r>
              <a:rPr lang="pt-BR" sz="2400" b="1" dirty="0" smtClean="0"/>
              <a:t>DE</a:t>
            </a:r>
            <a:r>
              <a:rPr lang="pt-BR" sz="2400" dirty="0" smtClean="0"/>
              <a:t> CONTRACHEQUE </a:t>
            </a:r>
            <a:r>
              <a:rPr lang="pt-BR" sz="2400" b="1" dirty="0" smtClean="0"/>
              <a:t>DE</a:t>
            </a:r>
            <a:r>
              <a:rPr lang="pt-BR" sz="2400" dirty="0" smtClean="0"/>
              <a:t> SERVIDOR EM JORNAL COM CIRCULAÇÃO REGIONAL, NAS </a:t>
            </a:r>
            <a:r>
              <a:rPr lang="pt-BR" sz="2400" b="1" dirty="0" smtClean="0"/>
              <a:t>DE</a:t>
            </a:r>
            <a:r>
              <a:rPr lang="pt-BR" sz="2400" dirty="0" smtClean="0"/>
              <a:t>PENDÊNCIAS DA PREFEITURA, CÂMARA MUNICIPAL E OUTRAS REPARTIÇÕES. </a:t>
            </a:r>
            <a:r>
              <a:rPr lang="pt-BR" sz="2400" b="1" dirty="0" smtClean="0"/>
              <a:t>HOLERITE</a:t>
            </a:r>
            <a:r>
              <a:rPr lang="pt-BR" sz="2400" dirty="0" smtClean="0"/>
              <a:t> </a:t>
            </a:r>
            <a:r>
              <a:rPr lang="pt-BR" sz="2400" b="1" dirty="0" smtClean="0"/>
              <a:t>DE</a:t>
            </a:r>
            <a:r>
              <a:rPr lang="pt-BR" sz="2400" dirty="0" smtClean="0"/>
              <a:t> SERVIDOR DIVULGADO NO JORNAL VINCULADO A EXPRESSÃO “FARRA DAS FÉRIAS” E CONTENDO O CARIMBO </a:t>
            </a:r>
            <a:r>
              <a:rPr lang="pt-BR" sz="2400" b="1" dirty="0" smtClean="0"/>
              <a:t>DE</a:t>
            </a:r>
            <a:r>
              <a:rPr lang="pt-BR" sz="2400" dirty="0" smtClean="0"/>
              <a:t> “ROUBO”. COMPROVADA PERSEGUIÇÃO POLÍTICA POR OCASIÃO DA INSTRUÇÃO. RESPONSABILIDA</a:t>
            </a:r>
            <a:r>
              <a:rPr lang="pt-BR" sz="2400" b="1" dirty="0" smtClean="0"/>
              <a:t>DE</a:t>
            </a:r>
            <a:r>
              <a:rPr lang="pt-BR" sz="2400" dirty="0" smtClean="0"/>
              <a:t> CIVIL OBJETIVA DA ADMINISTRAÇÃO PÚBLICA, ART. 37, § 6º, DA CF. </a:t>
            </a:r>
            <a:r>
              <a:rPr lang="pt-BR" sz="2400" b="1" dirty="0" smtClean="0"/>
              <a:t>DE</a:t>
            </a:r>
            <a:r>
              <a:rPr lang="pt-BR" sz="2400" dirty="0" smtClean="0"/>
              <a:t>VER </a:t>
            </a:r>
            <a:r>
              <a:rPr lang="pt-BR" sz="2400" b="1" dirty="0" smtClean="0"/>
              <a:t>DE</a:t>
            </a:r>
            <a:r>
              <a:rPr lang="pt-BR" sz="2400" dirty="0" smtClean="0"/>
              <a:t> INFORMAÇÃO QUE EXTRAPOLA OS LIMITES DA LEI E DA ESPAÇO A MÁ UTILIZAÇÃO DA INFORMAÇÃO PARA </a:t>
            </a:r>
            <a:r>
              <a:rPr lang="pt-BR" sz="2400" b="1" dirty="0" smtClean="0"/>
              <a:t>DE</a:t>
            </a:r>
            <a:r>
              <a:rPr lang="pt-BR" sz="2400" dirty="0" smtClean="0"/>
              <a:t>NEGRIR A IMAGEM DO SERVIDOR, TAL COMO OCORREU. IN</a:t>
            </a:r>
            <a:r>
              <a:rPr lang="pt-BR" sz="2400" b="1" dirty="0" smtClean="0"/>
              <a:t>DE</a:t>
            </a:r>
            <a:r>
              <a:rPr lang="pt-BR" sz="2400" dirty="0" smtClean="0"/>
              <a:t>NIZAÇÃO </a:t>
            </a:r>
            <a:r>
              <a:rPr lang="pt-BR" sz="2400" b="1" dirty="0" smtClean="0"/>
              <a:t>DE</a:t>
            </a:r>
            <a:r>
              <a:rPr lang="pt-BR" sz="2400" dirty="0" smtClean="0"/>
              <a:t>VIDA. QUANTUM. FIXAÇÃO EM R$ 15.000,00. CITA PRECE</a:t>
            </a:r>
            <a:r>
              <a:rPr lang="pt-BR" sz="2400" b="1" dirty="0" smtClean="0"/>
              <a:t>DE</a:t>
            </a:r>
            <a:r>
              <a:rPr lang="pt-BR" sz="2400" dirty="0" smtClean="0"/>
              <a:t>NTES.RECURSO </a:t>
            </a:r>
            <a:r>
              <a:rPr lang="pt-BR" sz="2400" b="1" dirty="0" smtClean="0"/>
              <a:t>DE</a:t>
            </a:r>
            <a:r>
              <a:rPr lang="pt-BR" sz="2400" dirty="0" smtClean="0"/>
              <a:t> APELAÇÃO CONHECIDO E PROVIDO.. – Processo: </a:t>
            </a:r>
            <a:r>
              <a:rPr lang="pt-BR" sz="2400" b="1" dirty="0"/>
              <a:t>0008935-68.2007.8.16.0129 TJPR</a:t>
            </a:r>
          </a:p>
          <a:p>
            <a:pPr marL="0" indent="0">
              <a:buNone/>
            </a:pPr>
            <a:endParaRPr lang="pt-BR" sz="2300" dirty="0"/>
          </a:p>
        </p:txBody>
      </p:sp>
    </p:spTree>
    <p:extLst>
      <p:ext uri="{BB962C8B-B14F-4D97-AF65-F5344CB8AC3E}">
        <p14:creationId xmlns:p14="http://schemas.microsoft.com/office/powerpoint/2010/main" val="240656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Divulgação motivos exoneração </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marL="0" indent="0" algn="just">
              <a:buNone/>
            </a:pPr>
            <a:r>
              <a:rPr lang="pt-BR" sz="2400" dirty="0" smtClean="0"/>
              <a:t>RECURSOS INOMINADOS. PRELIMINAR. ASSISTÊNCIA JUDICIÁRIA GRATUITA CONCEDI</a:t>
            </a:r>
            <a:r>
              <a:rPr lang="pt-BR" sz="2400" b="1" dirty="0" smtClean="0"/>
              <a:t>DA</a:t>
            </a:r>
            <a:r>
              <a:rPr lang="pt-BR" sz="2400" dirty="0" smtClean="0"/>
              <a:t>. MÉRITO. RECLAMATÓRIA TRABALHISTA. CONTRATO TEMPORÁRIO. ENFERMEIRA. SENTENÇA DE PARCIAL PROCEDÊNCIA. INSURGÊNCIA RECURSAL DO MUNICÍPIO. IRRESIGNAÇÃO QUANTO AO DEPÓSITO DO FGTS. DIREITO INDENIZAÇÃO COMPENSATÓRIA DE 40% POR DISPENSA IMOTIVA</a:t>
            </a:r>
            <a:r>
              <a:rPr lang="pt-BR" sz="2400" b="1" dirty="0" smtClean="0"/>
              <a:t>DA</a:t>
            </a:r>
            <a:r>
              <a:rPr lang="pt-BR" sz="2400" dirty="0" smtClean="0"/>
              <a:t>. ENTENDIMENTO CONSOLI</a:t>
            </a:r>
            <a:r>
              <a:rPr lang="pt-BR" sz="2400" b="1" dirty="0" smtClean="0"/>
              <a:t>DA</a:t>
            </a:r>
            <a:r>
              <a:rPr lang="pt-BR" sz="2400" dirty="0" smtClean="0"/>
              <a:t>DO PELO SUPREMO TRIBUNAL FEDERAL EM REGIME DE REPERCUSSÃO GERAL (RE 765.320). INDENIZAÇÃO POR </a:t>
            </a:r>
            <a:r>
              <a:rPr lang="pt-BR" sz="2400" b="1" dirty="0" smtClean="0"/>
              <a:t>DA</a:t>
            </a:r>
            <a:r>
              <a:rPr lang="pt-BR" sz="2400" dirty="0" smtClean="0"/>
              <a:t>NOS MORAIS DEVI</a:t>
            </a:r>
            <a:r>
              <a:rPr lang="pt-BR" sz="2400" b="1" dirty="0" smtClean="0"/>
              <a:t>DA</a:t>
            </a:r>
            <a:r>
              <a:rPr lang="pt-BR" sz="2400" dirty="0" smtClean="0"/>
              <a:t>. PUBLICI</a:t>
            </a:r>
            <a:r>
              <a:rPr lang="pt-BR" sz="2400" b="1" dirty="0" smtClean="0"/>
              <a:t>DA</a:t>
            </a:r>
            <a:r>
              <a:rPr lang="pt-BR" sz="2400" dirty="0" smtClean="0"/>
              <a:t>DE DE EXONERAÇÃO POR JUSTA CAUSA EM ÓRGÃO OFICIAL. PREJUÍZO À IMAGEM E HONRA OBJETIVA </a:t>
            </a:r>
            <a:r>
              <a:rPr lang="pt-BR" sz="2400" b="1" dirty="0" smtClean="0"/>
              <a:t>DA</a:t>
            </a:r>
            <a:r>
              <a:rPr lang="pt-BR" sz="2400" dirty="0" smtClean="0"/>
              <a:t> AUTORA. EXPOSIÇÃO INDEVI</a:t>
            </a:r>
            <a:r>
              <a:rPr lang="pt-BR" sz="2400" b="1" dirty="0" smtClean="0"/>
              <a:t>DA</a:t>
            </a:r>
            <a:r>
              <a:rPr lang="pt-BR" sz="2400" dirty="0" smtClean="0"/>
              <a:t> E CONSTRANGIMENTO PÚBLICO. RESPONSABILI</a:t>
            </a:r>
            <a:r>
              <a:rPr lang="pt-BR" sz="2400" b="1" dirty="0" smtClean="0"/>
              <a:t>DA</a:t>
            </a:r>
            <a:r>
              <a:rPr lang="pt-BR" sz="2400" dirty="0" smtClean="0"/>
              <a:t>DE OBJETIVA DO MUNICÍPIO. INSURGÊNCIA RECURSAL </a:t>
            </a:r>
            <a:r>
              <a:rPr lang="pt-BR" sz="2400" b="1" dirty="0" smtClean="0"/>
              <a:t>DA</a:t>
            </a:r>
            <a:r>
              <a:rPr lang="pt-BR" sz="2400" dirty="0" smtClean="0"/>
              <a:t> PARTE AUTORA. ADICIONAL DE INSALUBRI</a:t>
            </a:r>
            <a:r>
              <a:rPr lang="pt-BR" sz="2400" b="1" dirty="0" smtClean="0"/>
              <a:t>DA</a:t>
            </a:r>
            <a:r>
              <a:rPr lang="pt-BR" sz="2400" dirty="0" smtClean="0"/>
              <a:t>DE. INEXISTÊNCIA DE DEMONSTRAÇÃO DO DIREITO AO GRAU PRETENDIDO. PROVA EMPRESTA</a:t>
            </a:r>
            <a:r>
              <a:rPr lang="pt-BR" sz="2400" b="1" dirty="0" smtClean="0"/>
              <a:t>DA</a:t>
            </a:r>
            <a:r>
              <a:rPr lang="pt-BR" sz="2400" dirty="0" smtClean="0"/>
              <a:t> QUE SE REFERE A CARGO DIVERSO. VERBAS RESCISÓRIAS PROPORCIONAIS. PREVISÃO CONTRATUAL EXPRESSA. MULTA DO ART. 477, § 8º, </a:t>
            </a:r>
            <a:r>
              <a:rPr lang="pt-BR" sz="2400" b="1" dirty="0" smtClean="0"/>
              <a:t>DA</a:t>
            </a:r>
            <a:r>
              <a:rPr lang="pt-BR" sz="2400" dirty="0" smtClean="0"/>
              <a:t> CLT. APLICAÇÃO SUBSIDIÁRIA </a:t>
            </a:r>
            <a:r>
              <a:rPr lang="pt-BR" sz="2400" b="1" dirty="0" smtClean="0"/>
              <a:t>DA</a:t>
            </a:r>
            <a:r>
              <a:rPr lang="pt-BR" sz="2400" dirty="0" smtClean="0"/>
              <a:t> LEGISLAÇÃO TRABALHISTA. ATRASO NO PAGAMENTO </a:t>
            </a:r>
            <a:r>
              <a:rPr lang="pt-BR" sz="2400" b="1" dirty="0" smtClean="0"/>
              <a:t>DA</a:t>
            </a:r>
            <a:r>
              <a:rPr lang="pt-BR" sz="2400" dirty="0" smtClean="0"/>
              <a:t>S VERBAS RESCISÓRIAS. SENTENÇA PARCIALMENTE REFORMA</a:t>
            </a:r>
            <a:r>
              <a:rPr lang="pt-BR" sz="2400" b="1" dirty="0" smtClean="0"/>
              <a:t>DA</a:t>
            </a:r>
            <a:r>
              <a:rPr lang="pt-BR" sz="2400" dirty="0" smtClean="0"/>
              <a:t>. RECURSO </a:t>
            </a:r>
            <a:r>
              <a:rPr lang="pt-BR" sz="2400" b="1" dirty="0" smtClean="0"/>
              <a:t>DA</a:t>
            </a:r>
            <a:r>
              <a:rPr lang="pt-BR" sz="2400" dirty="0" smtClean="0"/>
              <a:t> PARTE AUTORA PARCIALMENTE PROVIDO. RECURSO DO MUNICÍPIO DESPROVIDO. – Processo: </a:t>
            </a:r>
            <a:r>
              <a:rPr lang="pt-BR" sz="2400" b="1" dirty="0" smtClean="0"/>
              <a:t>0002677-50.2022.8.16.0021 TJPR</a:t>
            </a:r>
          </a:p>
          <a:p>
            <a:pPr marL="0" indent="0">
              <a:buNone/>
            </a:pPr>
            <a:endParaRPr lang="pt-BR" sz="2300" dirty="0"/>
          </a:p>
        </p:txBody>
      </p:sp>
    </p:spTree>
    <p:extLst>
      <p:ext uri="{BB962C8B-B14F-4D97-AF65-F5344CB8AC3E}">
        <p14:creationId xmlns:p14="http://schemas.microsoft.com/office/powerpoint/2010/main" val="167412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Divulgação servidores auxílio emergencial</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marL="0" indent="0" algn="just">
              <a:buNone/>
            </a:pPr>
            <a:r>
              <a:rPr lang="pt-BR" sz="2400" dirty="0" smtClean="0"/>
              <a:t>RECURSO INOMINADO – JUIZADO ESPECIAL </a:t>
            </a:r>
            <a:r>
              <a:rPr lang="pt-BR" sz="2400" b="1" dirty="0" smtClean="0"/>
              <a:t>DA</a:t>
            </a:r>
            <a:r>
              <a:rPr lang="pt-BR" sz="2400" dirty="0" smtClean="0"/>
              <a:t> FAZEN</a:t>
            </a:r>
            <a:r>
              <a:rPr lang="pt-BR" sz="2400" b="1" dirty="0" smtClean="0"/>
              <a:t>DA</a:t>
            </a:r>
            <a:r>
              <a:rPr lang="pt-BR" sz="2400" dirty="0" smtClean="0"/>
              <a:t> PÚBLICA – AÇÃO DE INDENIZAÇÃO POR </a:t>
            </a:r>
            <a:r>
              <a:rPr lang="pt-BR" sz="2400" b="1" dirty="0" smtClean="0"/>
              <a:t>DANO</a:t>
            </a:r>
            <a:r>
              <a:rPr lang="pt-BR" sz="2400" dirty="0" smtClean="0"/>
              <a:t>S MORAIS EM FACE DO ESTADO DO PARANÁ – SENTENÇA DE IMPROCEDÊNCIA – INSURGÊNCIA RECURSAL </a:t>
            </a:r>
            <a:r>
              <a:rPr lang="pt-BR" sz="2400" b="1" dirty="0" smtClean="0"/>
              <a:t>DA</a:t>
            </a:r>
            <a:r>
              <a:rPr lang="pt-BR" sz="2400" dirty="0" smtClean="0"/>
              <a:t> PARTE RECLAMANTE – PLEITO DE REFORMA QUE NÃO MERECE ACOLHIMENTO </a:t>
            </a:r>
            <a:r>
              <a:rPr lang="pt-BR" sz="2400" b="1" dirty="0" smtClean="0"/>
              <a:t>– DIVULGAÇÃO INTERNA PELO TCE/PR DE LISTA DE SERVIDORES BENEFICIADOS COM O AUXÍLIO EMERGENCIAL (PANDEMIA) – CONDUTA PRATICADA PELO TCE/PR INERENTE À SUA FUNÇÃO INSTITUCIONAL </a:t>
            </a:r>
            <a:r>
              <a:rPr lang="pt-BR" sz="2400" dirty="0" smtClean="0"/>
              <a:t>– AUSÊNCIA DE PROVAS DE AMPLA DIVULGAÇÃO PELA ADMINISTRAÇÃO, OU AIN</a:t>
            </a:r>
            <a:r>
              <a:rPr lang="pt-BR" sz="2400" b="1" dirty="0" smtClean="0"/>
              <a:t>DA</a:t>
            </a:r>
            <a:r>
              <a:rPr lang="pt-BR" sz="2400" dirty="0" smtClean="0"/>
              <a:t>, QUE A LISTA CONTENDO O NOME </a:t>
            </a:r>
            <a:r>
              <a:rPr lang="pt-BR" sz="2400" b="1" dirty="0" smtClean="0"/>
              <a:t>DA</a:t>
            </a:r>
            <a:r>
              <a:rPr lang="pt-BR" sz="2400" dirty="0" smtClean="0"/>
              <a:t> PARTE RECLAMANTE FOI TORNA</a:t>
            </a:r>
            <a:r>
              <a:rPr lang="pt-BR" sz="2400" b="1" dirty="0" smtClean="0"/>
              <a:t>DA</a:t>
            </a:r>
            <a:r>
              <a:rPr lang="pt-BR" sz="2400" dirty="0" smtClean="0"/>
              <a:t> PÚBLICA PELO TCE/PR – INFORMAÇÕES DE BENEFICIÁRIOS DO AUXÍLIO-EMERGENCIAL QUE ESTÃO DISPONIBILIZA</a:t>
            </a:r>
            <a:r>
              <a:rPr lang="pt-BR" sz="2400" b="1" dirty="0" smtClean="0"/>
              <a:t>DA</a:t>
            </a:r>
            <a:r>
              <a:rPr lang="pt-BR" sz="2400" dirty="0" smtClean="0"/>
              <a:t>S NO </a:t>
            </a:r>
            <a:r>
              <a:rPr lang="pt-BR" sz="2400" b="1" dirty="0" smtClean="0"/>
              <a:t>PORTAL</a:t>
            </a:r>
            <a:r>
              <a:rPr lang="pt-BR" sz="2400" dirty="0" smtClean="0"/>
              <a:t> </a:t>
            </a:r>
            <a:r>
              <a:rPr lang="pt-BR" sz="2400" b="1" dirty="0" smtClean="0"/>
              <a:t>DA</a:t>
            </a:r>
            <a:r>
              <a:rPr lang="pt-BR" sz="2400" dirty="0" smtClean="0"/>
              <a:t> </a:t>
            </a:r>
            <a:r>
              <a:rPr lang="pt-BR" sz="2400" b="1" dirty="0" smtClean="0"/>
              <a:t>TRANSPARÊNCIA</a:t>
            </a:r>
            <a:r>
              <a:rPr lang="pt-BR" sz="2400" dirty="0" smtClean="0"/>
              <a:t> DO GOVERNO FEDERAL EM SÍTIO ELETRÔNICO – AUSÊNCIA DE ATO ILÍCITO - AUSÊNCIA DE PROVAS MÍNIMAS DO DIREITO AUTORAL, A RIGOR DO ART. 373, INCISO I, DO CPC – </a:t>
            </a:r>
            <a:r>
              <a:rPr lang="pt-BR" sz="2400" b="1" dirty="0" smtClean="0"/>
              <a:t>DANO</a:t>
            </a:r>
            <a:r>
              <a:rPr lang="pt-BR" sz="2400" dirty="0" smtClean="0"/>
              <a:t> </a:t>
            </a:r>
            <a:r>
              <a:rPr lang="pt-BR" sz="2400" b="1" dirty="0" smtClean="0"/>
              <a:t>MORAL</a:t>
            </a:r>
            <a:r>
              <a:rPr lang="pt-BR" sz="2400" dirty="0" smtClean="0"/>
              <a:t> NÃO CONFIGURADO - PRECEDENTES </a:t>
            </a:r>
            <a:r>
              <a:rPr lang="pt-BR" sz="2400" b="1" dirty="0" smtClean="0"/>
              <a:t>DA</a:t>
            </a:r>
            <a:r>
              <a:rPr lang="pt-BR" sz="2400" dirty="0" smtClean="0"/>
              <a:t>S TURMAS RECURSAIS (0002252-32.2023.8.16.0136, 0001766-52.2020.8.16.0136, 0003290-26.2020.8.16.0123 E 0002842-53.2020.8.16.0123) – SENTENÇA MANTI</a:t>
            </a:r>
            <a:r>
              <a:rPr lang="pt-BR" sz="2400" b="1" dirty="0" smtClean="0"/>
              <a:t>DA</a:t>
            </a:r>
            <a:r>
              <a:rPr lang="pt-BR" sz="2400" dirty="0" smtClean="0"/>
              <a:t> PELOS SEUS PRÓPRIOS FUN</a:t>
            </a:r>
            <a:r>
              <a:rPr lang="pt-BR" sz="2400" b="1" dirty="0" smtClean="0"/>
              <a:t>DA</a:t>
            </a:r>
            <a:r>
              <a:rPr lang="pt-BR" sz="2400" dirty="0" smtClean="0"/>
              <a:t>MENTOS, NOS TERMOS DO ART. 46, </a:t>
            </a:r>
            <a:r>
              <a:rPr lang="pt-BR" sz="2400" b="1" dirty="0" smtClean="0"/>
              <a:t>DA</a:t>
            </a:r>
            <a:r>
              <a:rPr lang="pt-BR" sz="2400" dirty="0" smtClean="0"/>
              <a:t> LEI N. 9.099/95.Recurso da parte reclamante conhecido e desprovido.– Processo: </a:t>
            </a:r>
            <a:r>
              <a:rPr lang="pt-BR" sz="2400" b="1" dirty="0" smtClean="0"/>
              <a:t>0002210-80.2023.8.16.0136 - TJPR</a:t>
            </a:r>
          </a:p>
          <a:p>
            <a:pPr marL="0" indent="0">
              <a:buNone/>
            </a:pPr>
            <a:endParaRPr lang="pt-BR" sz="2300" dirty="0"/>
          </a:p>
        </p:txBody>
      </p:sp>
    </p:spTree>
    <p:extLst>
      <p:ext uri="{BB962C8B-B14F-4D97-AF65-F5344CB8AC3E}">
        <p14:creationId xmlns:p14="http://schemas.microsoft.com/office/powerpoint/2010/main" val="99460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84171" y="685236"/>
            <a:ext cx="11401778" cy="1077218"/>
          </a:xfrm>
          <a:prstGeom prst="rect">
            <a:avLst/>
          </a:prstGeom>
          <a:noFill/>
        </p:spPr>
        <p:txBody>
          <a:bodyPr wrap="square" rtlCol="0">
            <a:spAutoFit/>
          </a:bodyPr>
          <a:lstStyle/>
          <a:p>
            <a:pPr algn="ctr"/>
            <a:r>
              <a:rPr lang="pt-BR" sz="3200" b="1" dirty="0">
                <a:solidFill>
                  <a:prstClr val="black"/>
                </a:solidFill>
              </a:rPr>
              <a:t>Transparência Pública</a:t>
            </a:r>
          </a:p>
          <a:p>
            <a:pPr algn="ctr"/>
            <a:r>
              <a:rPr lang="pt-BR" sz="3200" dirty="0">
                <a:solidFill>
                  <a:prstClr val="black"/>
                </a:solidFill>
              </a:rPr>
              <a:t>Regulamentação local (Art. 30, I CF)</a:t>
            </a:r>
            <a:endParaRPr lang="pt-BR" sz="2200" dirty="0">
              <a:solidFill>
                <a:prstClr val="black"/>
              </a:solidFill>
              <a:latin typeface="Arial" panose="020B0604020202020204" pitchFamily="34" charset="0"/>
              <a:cs typeface="Arial" panose="020B0604020202020204" pitchFamily="34" charset="0"/>
            </a:endParaRPr>
          </a:p>
        </p:txBody>
      </p:sp>
      <p:sp>
        <p:nvSpPr>
          <p:cNvPr id="4" name="Retângulo 3"/>
          <p:cNvSpPr/>
          <p:nvPr/>
        </p:nvSpPr>
        <p:spPr>
          <a:xfrm>
            <a:off x="313509" y="1894114"/>
            <a:ext cx="11338560" cy="4493538"/>
          </a:xfrm>
          <a:prstGeom prst="rect">
            <a:avLst/>
          </a:prstGeom>
        </p:spPr>
        <p:txBody>
          <a:bodyPr wrap="square">
            <a:spAutoFit/>
          </a:bodyPr>
          <a:lstStyle/>
          <a:p>
            <a:pPr algn="just"/>
            <a:r>
              <a:rPr lang="pt-BR" sz="2200" dirty="0">
                <a:solidFill>
                  <a:prstClr val="black"/>
                </a:solidFill>
              </a:rPr>
              <a:t>AÇÃO DIRETA DE INCONSTITUCIONALIDADE –ARTIGO 3°, INCISOII, ALÍNEA "H", DA LEI MUNICIPAL N° 980/2017, DE CAMPO MAGRO – </a:t>
            </a:r>
            <a:r>
              <a:rPr lang="pt-BR" sz="2200" b="1" dirty="0">
                <a:solidFill>
                  <a:prstClr val="black"/>
                </a:solidFill>
              </a:rPr>
              <a:t>DISPOSITIVO QUE ESTABELECE A OBRIGAÇÃO DE DIVULGAR INFORMAÇÕES ACERCA DE COLABORADORES/TERCEIRIZADOS</a:t>
            </a:r>
            <a:r>
              <a:rPr lang="pt-BR" sz="2200" dirty="0">
                <a:solidFill>
                  <a:prstClr val="black"/>
                </a:solidFill>
              </a:rPr>
              <a:t> NO ÂMBITO DA ADMINISTRAÇÃO PÚBLICA MUNICIPAL – INCONSTITUCIONALIDADE FORMAL – </a:t>
            </a:r>
            <a:r>
              <a:rPr lang="pt-BR" sz="2200" b="1" dirty="0">
                <a:solidFill>
                  <a:prstClr val="black"/>
                </a:solidFill>
              </a:rPr>
              <a:t>VIOLAÇÃO À COMPETÊNCIA PRIVATIVA DA UNIÃO PARA LEGISLAR SOBRE NORMAS GERAIS DE LICITAÇÃO E CONTRATOS </a:t>
            </a:r>
            <a:r>
              <a:rPr lang="pt-BR" sz="2200" dirty="0">
                <a:solidFill>
                  <a:prstClr val="black"/>
                </a:solidFill>
              </a:rPr>
              <a:t>– </a:t>
            </a:r>
            <a:r>
              <a:rPr lang="pt-BR" sz="2400" b="1" u="sng" dirty="0">
                <a:solidFill>
                  <a:prstClr val="black"/>
                </a:solidFill>
              </a:rPr>
              <a:t>INOCORRÊNCIA</a:t>
            </a:r>
            <a:r>
              <a:rPr lang="pt-BR" sz="2400" u="sng" dirty="0">
                <a:solidFill>
                  <a:prstClr val="black"/>
                </a:solidFill>
              </a:rPr>
              <a:t> </a:t>
            </a:r>
            <a:r>
              <a:rPr lang="pt-BR" sz="2200" dirty="0">
                <a:solidFill>
                  <a:prstClr val="black"/>
                </a:solidFill>
              </a:rPr>
              <a:t>– DISPOSITIVO ATACADO QUE TEM COMO OBJETIVO CONFERIR PUBLICIDADE E TRANSPARÊNCIA AOS ATOS DA ADMINISTRAÇÃO PÚBLICA – INCONSTITUCIONALIDADE MATERIAL – </a:t>
            </a:r>
            <a:r>
              <a:rPr lang="pt-BR" sz="2200" b="1" dirty="0">
                <a:solidFill>
                  <a:srgbClr val="FF0000"/>
                </a:solidFill>
              </a:rPr>
              <a:t>VIOLAÇÃO AO PRINCÍPIO DA PROPORCIONALIDADE – CARACTERIZAÇÃO – TERCEIRIZADOS – DIVULGAÇÃO DOS SALÁRIOS – AUSÊNCIA DE VÍNCULO COM A ADMINISTRAÇÃO PÚBLICA – </a:t>
            </a:r>
            <a:r>
              <a:rPr lang="pt-BR" sz="2200" dirty="0">
                <a:solidFill>
                  <a:prstClr val="black"/>
                </a:solidFill>
              </a:rPr>
              <a:t>MEDIDA QUE NÃO PREENCHE OS CRITÉRIOS DE NECESSIDADE E PROPORCIONALIDADE EM SENTIDO ESTRITO – MEDIDA CAUTELAR CONFIRMADA – AÇÃO DIRETA PARCIALMENTE PROCEDENTE. (TJPR – Órgão Especial-AI-1743627-0- Curitiba -</a:t>
            </a:r>
            <a:r>
              <a:rPr lang="pt-BR" sz="2200" dirty="0" err="1">
                <a:solidFill>
                  <a:prstClr val="black"/>
                </a:solidFill>
              </a:rPr>
              <a:t>Rel</a:t>
            </a:r>
            <a:r>
              <a:rPr lang="pt-BR" sz="2200" dirty="0">
                <a:solidFill>
                  <a:prstClr val="black"/>
                </a:solidFill>
              </a:rPr>
              <a:t>.: Desembargador Paulo Roberto Vasconcelos – Unânime – J.01.07.2019).</a:t>
            </a:r>
          </a:p>
        </p:txBody>
      </p:sp>
    </p:spTree>
    <p:extLst>
      <p:ext uri="{BB962C8B-B14F-4D97-AF65-F5344CB8AC3E}">
        <p14:creationId xmlns:p14="http://schemas.microsoft.com/office/powerpoint/2010/main" val="285944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fontScale="90000"/>
          </a:bodyPr>
          <a:lstStyle/>
          <a:p>
            <a:pPr algn="ctr"/>
            <a:r>
              <a:rPr lang="pt-BR" dirty="0" smtClean="0"/>
              <a:t>Divulgação salário terceirizados – Dano moral?</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marL="0" indent="0" algn="just">
              <a:buNone/>
            </a:pPr>
            <a:r>
              <a:rPr lang="pt-BR" sz="2400" dirty="0" smtClean="0"/>
              <a:t>APELAÇÃO CÍVEL. AÇÃO INDENIZATÓRIA. DIVULGAÇÃO DO SALÁRIO DE TERCEIRIZA</a:t>
            </a:r>
            <a:r>
              <a:rPr lang="pt-BR" sz="2400" b="1" dirty="0" smtClean="0"/>
              <a:t>DA</a:t>
            </a:r>
            <a:r>
              <a:rPr lang="pt-BR" sz="2400" dirty="0" smtClean="0"/>
              <a:t> PELO MINISTÉRIO PÚBLICO DO ESTADO DO PARANÁ NO </a:t>
            </a:r>
            <a:r>
              <a:rPr lang="pt-BR" sz="2400" b="1" dirty="0" smtClean="0"/>
              <a:t>PORTAL</a:t>
            </a:r>
            <a:r>
              <a:rPr lang="pt-BR" sz="2400" dirty="0" smtClean="0"/>
              <a:t> </a:t>
            </a:r>
            <a:r>
              <a:rPr lang="pt-BR" sz="2400" b="1" dirty="0" smtClean="0"/>
              <a:t>DA</a:t>
            </a:r>
            <a:r>
              <a:rPr lang="pt-BR" sz="2400" dirty="0" smtClean="0"/>
              <a:t> </a:t>
            </a:r>
            <a:r>
              <a:rPr lang="pt-BR" sz="2400" b="1" dirty="0" smtClean="0"/>
              <a:t>TRANSPARÊNCIA</a:t>
            </a:r>
            <a:r>
              <a:rPr lang="pt-BR" sz="2400" dirty="0" smtClean="0"/>
              <a:t>. SENTENÇA DE IMPROCEDÊNCIA. PEDIDO DE ASSISTÊNCIA JUDICIÁRIA GRATUITA NÃO ANALISADO PELO MAGISTRADO SINGULAR. CONCESSÃO TÁCITA. COMPLEMENTAÇÃO </a:t>
            </a:r>
            <a:r>
              <a:rPr lang="pt-BR" sz="2400" b="1" dirty="0" smtClean="0"/>
              <a:t>DA</a:t>
            </a:r>
            <a:r>
              <a:rPr lang="pt-BR" sz="2400" dirty="0" smtClean="0"/>
              <a:t> DECISÃO PARA CONSTAR QUE AS OBRIGAÇÕES DECORRENTES </a:t>
            </a:r>
            <a:r>
              <a:rPr lang="pt-BR" sz="2400" b="1" dirty="0" smtClean="0"/>
              <a:t>DA</a:t>
            </a:r>
            <a:r>
              <a:rPr lang="pt-BR" sz="2400" dirty="0" smtClean="0"/>
              <a:t> SUCUMBÊNCIA DEVI</a:t>
            </a:r>
            <a:r>
              <a:rPr lang="pt-BR" sz="2400" b="1" dirty="0" smtClean="0"/>
              <a:t>DA</a:t>
            </a:r>
            <a:r>
              <a:rPr lang="pt-BR" sz="2400" dirty="0" smtClean="0"/>
              <a:t>S PELA AUTORA ESTÃO SOB CONDIÇÃO SUSPENSIVA, COM FUN</a:t>
            </a:r>
            <a:r>
              <a:rPr lang="pt-BR" sz="2400" b="1" dirty="0" smtClean="0"/>
              <a:t>DA</a:t>
            </a:r>
            <a:r>
              <a:rPr lang="pt-BR" sz="2400" dirty="0" smtClean="0"/>
              <a:t>MENTO NO ARTIGO 98, § 3º, DO CÓDIGO DE PROCESSO CIVIL. MÉRITO. INFORMAÇÕES DISPONIBILIZA</a:t>
            </a:r>
            <a:r>
              <a:rPr lang="pt-BR" sz="2400" b="1" dirty="0" smtClean="0"/>
              <a:t>DA</a:t>
            </a:r>
            <a:r>
              <a:rPr lang="pt-BR" sz="2400" dirty="0" smtClean="0"/>
              <a:t>S EM ATENÇÃO AOS PRINCÍPIOS </a:t>
            </a:r>
            <a:r>
              <a:rPr lang="pt-BR" sz="2400" b="1" dirty="0" smtClean="0"/>
              <a:t>DA</a:t>
            </a:r>
            <a:r>
              <a:rPr lang="pt-BR" sz="2400" dirty="0" smtClean="0"/>
              <a:t> PUBLICI</a:t>
            </a:r>
            <a:r>
              <a:rPr lang="pt-BR" sz="2400" b="1" dirty="0" smtClean="0"/>
              <a:t>DA</a:t>
            </a:r>
            <a:r>
              <a:rPr lang="pt-BR" sz="2400" dirty="0" smtClean="0"/>
              <a:t>DE, LEGALI</a:t>
            </a:r>
            <a:r>
              <a:rPr lang="pt-BR" sz="2400" b="1" dirty="0" smtClean="0"/>
              <a:t>DA</a:t>
            </a:r>
            <a:r>
              <a:rPr lang="pt-BR" sz="2400" dirty="0" smtClean="0"/>
              <a:t>DE E </a:t>
            </a:r>
            <a:r>
              <a:rPr lang="pt-BR" sz="2400" b="1" dirty="0" smtClean="0"/>
              <a:t>TRANSPARÊNCIA</a:t>
            </a:r>
            <a:r>
              <a:rPr lang="pt-BR" sz="2400" dirty="0" smtClean="0"/>
              <a:t>. AUSÊNCIA DE ILÍCITO PRATICADO PELA ADMINISTRAÇÃO PÚBLICA. PREJUÍZO NÃO COMPROVADO. MERO DISSABOR. </a:t>
            </a:r>
            <a:r>
              <a:rPr lang="pt-BR" sz="2400" b="1" dirty="0" smtClean="0"/>
              <a:t>DANO</a:t>
            </a:r>
            <a:r>
              <a:rPr lang="pt-BR" sz="2400" dirty="0" smtClean="0"/>
              <a:t> </a:t>
            </a:r>
            <a:r>
              <a:rPr lang="pt-BR" sz="2400" b="1" dirty="0" smtClean="0"/>
              <a:t>MORAL</a:t>
            </a:r>
            <a:r>
              <a:rPr lang="pt-BR" sz="2400" dirty="0" smtClean="0"/>
              <a:t> NÃO CONFIGURADO. REFORMA PARCIAL </a:t>
            </a:r>
            <a:r>
              <a:rPr lang="pt-BR" sz="2400" b="1" dirty="0" smtClean="0"/>
              <a:t>DA</a:t>
            </a:r>
            <a:r>
              <a:rPr lang="pt-BR" sz="2400" dirty="0" smtClean="0"/>
              <a:t> SENTENÇA TÃO SOMENTE PARA DETERMINAR A EXCLUSÃO DOS </a:t>
            </a:r>
            <a:r>
              <a:rPr lang="pt-BR" sz="2400" b="1" dirty="0" smtClean="0"/>
              <a:t>DA</a:t>
            </a:r>
            <a:r>
              <a:rPr lang="pt-BR" sz="2400" dirty="0" smtClean="0"/>
              <a:t>DOS PESSOAIS </a:t>
            </a:r>
            <a:r>
              <a:rPr lang="pt-BR" sz="2400" b="1" dirty="0" smtClean="0"/>
              <a:t>DA</a:t>
            </a:r>
            <a:r>
              <a:rPr lang="pt-BR" sz="2400" dirty="0" smtClean="0"/>
              <a:t> AUTORA DO SITE DO MINISTÉRIO PÚBLICO, CONFORME ENTENDIMENTO FIRMADO PELO ÓRGÃO ESPECIAL DESTE TRIBUNAL DE JUSTIÇA AO JULGAR A AÇÃO DIRETA DE INCONSTITUCIONALI</a:t>
            </a:r>
            <a:r>
              <a:rPr lang="pt-BR" sz="2400" b="1" dirty="0" smtClean="0"/>
              <a:t>DA</a:t>
            </a:r>
            <a:r>
              <a:rPr lang="pt-BR" sz="2400" dirty="0" smtClean="0"/>
              <a:t>DE 1.743.627-0. ÔNUS SUCUMBENCIAIS READEQUADOS. RECURSO PARCIALMENTE PROVIDO. Processo: </a:t>
            </a:r>
            <a:r>
              <a:rPr lang="pt-BR" sz="2400" b="1" dirty="0" smtClean="0"/>
              <a:t>0011668-88.2016.8.16.0194 - TJPR</a:t>
            </a:r>
          </a:p>
          <a:p>
            <a:pPr marL="0" indent="0">
              <a:buNone/>
            </a:pPr>
            <a:endParaRPr lang="pt-BR" sz="2300" dirty="0"/>
          </a:p>
        </p:txBody>
      </p:sp>
    </p:spTree>
    <p:extLst>
      <p:ext uri="{BB962C8B-B14F-4D97-AF65-F5344CB8AC3E}">
        <p14:creationId xmlns:p14="http://schemas.microsoft.com/office/powerpoint/2010/main" val="189902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Dano moral – vazamento de dados</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marL="0" indent="0" algn="just">
              <a:buNone/>
            </a:pPr>
            <a:r>
              <a:rPr lang="pt-BR" sz="2500" dirty="0"/>
              <a:t>3. O consumidor tem o direito de tomar conhecimento de que informações a seu respeito estão sendo arquivadas e comercializadas por terceiro, sem a sua autorização, porque desse direito decorrem outros dois que lhe são assegurados pelo ordenamento jurídico: o direito de acesso aos dados armazenados e o direito à retificação das informações incorretas. A inobservância dos deveres associados ao tratamento (que inclui a coleta, o armazenamento e a transferência a terceiros) dos dados do consumidor - dentre os quais se inclui o dever de informar - faz nascer para este a pretensão de indenização pelos danos causados e a de fazer cessar, imediatamente, a ofensa aos direitos da personalidade. (</a:t>
            </a:r>
            <a:r>
              <a:rPr lang="pt-BR" sz="2500" dirty="0" err="1"/>
              <a:t>REsp</a:t>
            </a:r>
            <a:r>
              <a:rPr lang="pt-BR" sz="2500" dirty="0"/>
              <a:t> 1758799/MG, Rel. Ministra NANCY ANDRIGHI, TERCEIRA TURMA, julgado em 12/11/2019, </a:t>
            </a:r>
            <a:r>
              <a:rPr lang="pt-BR" sz="2500" dirty="0" err="1"/>
              <a:t>DJe</a:t>
            </a:r>
            <a:r>
              <a:rPr lang="pt-BR" sz="2500" dirty="0"/>
              <a:t> 19/11/2019</a:t>
            </a:r>
            <a:r>
              <a:rPr lang="pt-BR" sz="2500" dirty="0" smtClean="0"/>
              <a:t>).</a:t>
            </a:r>
          </a:p>
          <a:p>
            <a:pPr marL="0" indent="0" algn="just">
              <a:buNone/>
            </a:pPr>
            <a:r>
              <a:rPr lang="pt-BR" sz="2500" dirty="0" smtClean="0"/>
              <a:t>4</a:t>
            </a:r>
            <a:r>
              <a:rPr lang="pt-BR" sz="2500" dirty="0"/>
              <a:t>. Dessa forma, “se o tratamento de dados ocorrer no contexto de relação de consumo, cuide-se ou não de atividade fim desempenhadas pelo fornecedor, sua responsabilidade pelos danos causados ao consumidor por acesso não autorizado a seus dados pessoais será apurado com base na responsabilidade objetiva, previstas nos artigos 12 e 14 do CDC</a:t>
            </a:r>
            <a:r>
              <a:rPr lang="pt-BR" sz="2500" dirty="0" smtClean="0"/>
              <a:t>”.</a:t>
            </a:r>
            <a:endParaRPr lang="pt-BR" sz="2500" dirty="0"/>
          </a:p>
        </p:txBody>
      </p:sp>
    </p:spTree>
    <p:extLst>
      <p:ext uri="{BB962C8B-B14F-4D97-AF65-F5344CB8AC3E}">
        <p14:creationId xmlns:p14="http://schemas.microsoft.com/office/powerpoint/2010/main" val="3649069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Dano moral – vazamento de dados</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marL="0" indent="0" algn="just">
              <a:buNone/>
            </a:pPr>
            <a:r>
              <a:rPr lang="pt-BR" dirty="0"/>
              <a:t>5. A indenização pelos danos morais experimentados é devida no caso em análise, haja vista o vazamento dos dados relacionados ao contrato firmado entre a Apelante e a financeira Apelada. </a:t>
            </a:r>
            <a:endParaRPr lang="pt-BR" dirty="0" smtClean="0"/>
          </a:p>
          <a:p>
            <a:pPr marL="0" indent="0" algn="just">
              <a:buNone/>
            </a:pPr>
            <a:r>
              <a:rPr lang="pt-BR" dirty="0" smtClean="0"/>
              <a:t>6</a:t>
            </a:r>
            <a:r>
              <a:rPr lang="pt-BR" dirty="0"/>
              <a:t>. Diante da inexistência de critérios legais, cabe ao órgão julgador estipular, de acordo com os vetores </a:t>
            </a:r>
            <a:r>
              <a:rPr lang="pt-BR" dirty="0" err="1"/>
              <a:t>orientativos</a:t>
            </a:r>
            <a:r>
              <a:rPr lang="pt-BR" dirty="0"/>
              <a:t> da razoabilidade e da proporcionalidade, a reparação que julgar suficiente, apropriada e essencial, haja vista que a indenização por danos morais, deve servir, concomitantemente, para responsabilizar civilmente o ofensor, com o intuito de dissuadi-lo da prática de nova infração, e, também, compensar a vítima pelo sofrimento que lhe fora causado. (TJPR - 17ª </a:t>
            </a:r>
            <a:r>
              <a:rPr lang="pt-BR" dirty="0" err="1"/>
              <a:t>C.Cível</a:t>
            </a:r>
            <a:r>
              <a:rPr lang="pt-BR" dirty="0"/>
              <a:t> - 0012492-71.2020.8.16.0173 - Umuarama - Rel.: DESEMBARGADOR MARIO LUIZ RAMIDOFF - J. 02.05.2022).6. Recurso não provido.</a:t>
            </a:r>
          </a:p>
        </p:txBody>
      </p:sp>
    </p:spTree>
    <p:extLst>
      <p:ext uri="{BB962C8B-B14F-4D97-AF65-F5344CB8AC3E}">
        <p14:creationId xmlns:p14="http://schemas.microsoft.com/office/powerpoint/2010/main" val="3098097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
            </a:r>
            <a:br>
              <a:rPr lang="pt-BR" dirty="0"/>
            </a:br>
            <a:endParaRPr lang="pt-BR" dirty="0"/>
          </a:p>
        </p:txBody>
      </p:sp>
      <p:sp>
        <p:nvSpPr>
          <p:cNvPr id="3" name="Espaço Reservado para Conteúdo 2"/>
          <p:cNvSpPr>
            <a:spLocks noGrp="1"/>
          </p:cNvSpPr>
          <p:nvPr>
            <p:ph idx="1"/>
          </p:nvPr>
        </p:nvSpPr>
        <p:spPr/>
        <p:txBody>
          <a:bodyPr>
            <a:normAutofit/>
          </a:bodyPr>
          <a:lstStyle/>
          <a:p>
            <a:r>
              <a:rPr lang="pt-BR" sz="6000" dirty="0">
                <a:latin typeface="Arial" panose="020B0604020202020204" pitchFamily="34" charset="0"/>
                <a:cs typeface="Arial" panose="020B0604020202020204" pitchFamily="34" charset="0"/>
              </a:rPr>
              <a:t>Das </a:t>
            </a:r>
            <a:r>
              <a:rPr lang="" sz="6000" dirty="0">
                <a:latin typeface="Arial" panose="020B0604020202020204" pitchFamily="34" charset="0"/>
                <a:cs typeface="Arial" panose="020B0604020202020204" pitchFamily="34" charset="0"/>
              </a:rPr>
              <a:t>14</a:t>
            </a:r>
            <a:r>
              <a:rPr lang="pt-BR" sz="6000" dirty="0">
                <a:latin typeface="Arial" panose="020B0604020202020204" pitchFamily="34" charset="0"/>
                <a:cs typeface="Arial" panose="020B0604020202020204" pitchFamily="34" charset="0"/>
              </a:rPr>
              <a:t>h00min até 17h</a:t>
            </a:r>
            <a:r>
              <a:rPr lang="" sz="6000" dirty="0">
                <a:latin typeface="Arial" panose="020B0604020202020204" pitchFamily="34" charset="0"/>
                <a:cs typeface="Arial" panose="020B0604020202020204" pitchFamily="34" charset="0"/>
              </a:rPr>
              <a:t>0</a:t>
            </a:r>
            <a:r>
              <a:rPr lang="pt-BR" sz="6000" dirty="0">
                <a:latin typeface="Arial" panose="020B0604020202020204" pitchFamily="34" charset="0"/>
                <a:cs typeface="Arial" panose="020B0604020202020204" pitchFamily="34" charset="0"/>
              </a:rPr>
              <a:t>0min </a:t>
            </a:r>
          </a:p>
        </p:txBody>
      </p:sp>
      <p:pic>
        <p:nvPicPr>
          <p:cNvPr id="4" name="Imagem 3"/>
          <p:cNvPicPr>
            <a:picLocks noChangeAspect="1"/>
          </p:cNvPicPr>
          <p:nvPr/>
        </p:nvPicPr>
        <p:blipFill>
          <a:blip r:embed="rId3" cstate="print"/>
          <a:stretch>
            <a:fillRect/>
          </a:stretch>
        </p:blipFill>
        <p:spPr>
          <a:xfrm>
            <a:off x="175258" y="655151"/>
            <a:ext cx="1325883" cy="1103005"/>
          </a:xfrm>
          <a:prstGeom prst="rect">
            <a:avLst/>
          </a:prstGeom>
        </p:spPr>
      </p:pic>
      <p:sp>
        <p:nvSpPr>
          <p:cNvPr id="5" name="CaixaDeTexto 4"/>
          <p:cNvSpPr txBox="1"/>
          <p:nvPr/>
        </p:nvSpPr>
        <p:spPr>
          <a:xfrm>
            <a:off x="1631378" y="650160"/>
            <a:ext cx="2777836" cy="1107996"/>
          </a:xfrm>
          <a:prstGeom prst="rect">
            <a:avLst/>
          </a:prstGeom>
          <a:noFill/>
        </p:spPr>
        <p:txBody>
          <a:bodyPr wrap="square" rtlCol="0">
            <a:spAutoFit/>
          </a:bodyPr>
          <a:lstStyle/>
          <a:p>
            <a:r>
              <a:rPr lang="pt-BR" sz="4800" dirty="0">
                <a:latin typeface="Arial" panose="020B0604020202020204" pitchFamily="34" charset="0"/>
                <a:cs typeface="Arial" panose="020B0604020202020204" pitchFamily="34" charset="0"/>
              </a:rPr>
              <a:t>Período:</a:t>
            </a:r>
          </a:p>
          <a:p>
            <a:endParaRPr lang="pt-BR" dirty="0"/>
          </a:p>
        </p:txBody>
      </p:sp>
    </p:spTree>
    <p:extLst>
      <p:ext uri="{BB962C8B-B14F-4D97-AF65-F5344CB8AC3E}">
        <p14:creationId xmlns:p14="http://schemas.microsoft.com/office/powerpoint/2010/main" val="429213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0386" y="492489"/>
            <a:ext cx="10515600" cy="787671"/>
          </a:xfrm>
        </p:spPr>
        <p:txBody>
          <a:bodyPr>
            <a:normAutofit/>
          </a:bodyPr>
          <a:lstStyle/>
          <a:p>
            <a:pPr algn="ctr"/>
            <a:r>
              <a:rPr lang="pt-BR" dirty="0" smtClean="0"/>
              <a:t>Dano moral – vazamento de dados</a:t>
            </a:r>
            <a:endParaRPr lang="pt-BR" dirty="0"/>
          </a:p>
        </p:txBody>
      </p:sp>
      <p:sp>
        <p:nvSpPr>
          <p:cNvPr id="3" name="Espaço Reservado para Conteúdo 2"/>
          <p:cNvSpPr>
            <a:spLocks noGrp="1"/>
          </p:cNvSpPr>
          <p:nvPr>
            <p:ph idx="1"/>
          </p:nvPr>
        </p:nvSpPr>
        <p:spPr>
          <a:xfrm>
            <a:off x="0" y="1280160"/>
            <a:ext cx="11910059" cy="4963886"/>
          </a:xfrm>
        </p:spPr>
        <p:txBody>
          <a:bodyPr>
            <a:noAutofit/>
          </a:bodyPr>
          <a:lstStyle/>
          <a:p>
            <a:pPr marL="0" indent="0" algn="just">
              <a:buNone/>
            </a:pPr>
            <a:r>
              <a:rPr lang="pt-BR" sz="2600" dirty="0"/>
              <a:t>Apelação cível. Ação indenizatória. Sentença de procedência do pedido inicial. Insurgência da parte ré. Uso de dados por terceiros. Cobranças indevidas. Inexistência de contrato entre as partes. Responsabilidade da empresa provedora de internet. Vazamento de dados. Dano moral. Lei Geral de Proteção de Dados Pessoais. Direito à privacidade. Configurado. Sentença mantida</a:t>
            </a:r>
            <a:r>
              <a:rPr lang="pt-BR" sz="2600" dirty="0" smtClean="0"/>
              <a:t>.</a:t>
            </a:r>
          </a:p>
          <a:p>
            <a:pPr marL="0" indent="0" algn="just">
              <a:buNone/>
            </a:pPr>
            <a:r>
              <a:rPr lang="pt-BR" sz="2600" dirty="0" smtClean="0"/>
              <a:t>1. A </a:t>
            </a:r>
            <a:r>
              <a:rPr lang="pt-BR" sz="2600" dirty="0"/>
              <a:t>Lei Geral de Proteção de Dados Pessoais possui o objetivo de proteger os direitos fundamentais de liberdade, privacidade e o livre desenvolvimento da personalidade da pessoa natural</a:t>
            </a:r>
            <a:r>
              <a:rPr lang="pt-BR" sz="2600" dirty="0" smtClean="0"/>
              <a:t>.</a:t>
            </a:r>
          </a:p>
          <a:p>
            <a:pPr marL="0" indent="0" algn="just">
              <a:buNone/>
            </a:pPr>
            <a:r>
              <a:rPr lang="pt-BR" sz="2600" dirty="0" smtClean="0"/>
              <a:t>2</a:t>
            </a:r>
            <a:r>
              <a:rPr lang="pt-BR" sz="2600" dirty="0"/>
              <a:t>. A coleta, recepção, utilização, reprodução, distribuição, arquivamento, armazenamento, avaliação ou controle das informações do apelado pela apelante deveriam ter sido precedidos pela manifestação livre, informada e inequívoca quanto ao tratamento de seus dados pessoais para uma finalidade </a:t>
            </a:r>
            <a:r>
              <a:rPr lang="pt-BR" sz="2600" dirty="0" smtClean="0"/>
              <a:t>determinada</a:t>
            </a:r>
            <a:endParaRPr lang="pt-BR" sz="2600" dirty="0"/>
          </a:p>
        </p:txBody>
      </p:sp>
    </p:spTree>
    <p:extLst>
      <p:ext uri="{BB962C8B-B14F-4D97-AF65-F5344CB8AC3E}">
        <p14:creationId xmlns:p14="http://schemas.microsoft.com/office/powerpoint/2010/main" val="2523835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8045" y="959556"/>
            <a:ext cx="11401778" cy="584775"/>
          </a:xfrm>
          <a:prstGeom prst="rect">
            <a:avLst/>
          </a:prstGeom>
          <a:noFill/>
        </p:spPr>
        <p:txBody>
          <a:bodyPr wrap="square" rtlCol="0">
            <a:spAutoFit/>
          </a:bodyPr>
          <a:lstStyle/>
          <a:p>
            <a:pPr algn="ctr"/>
            <a:r>
              <a:rPr lang="pt-BR" sz="3200" b="1" dirty="0">
                <a:solidFill>
                  <a:prstClr val="black"/>
                </a:solidFill>
                <a:latin typeface="Arial" panose="020B0604020202020204" pitchFamily="34" charset="0"/>
                <a:cs typeface="Arial" panose="020B0604020202020204" pitchFamily="34" charset="0"/>
              </a:rPr>
              <a:t>Acesso à lista de terceirizados com base na LAI</a:t>
            </a:r>
          </a:p>
        </p:txBody>
      </p:sp>
      <p:sp>
        <p:nvSpPr>
          <p:cNvPr id="7" name="CaixaDeTexto 6">
            <a:extLst>
              <a:ext uri="{FF2B5EF4-FFF2-40B4-BE49-F238E27FC236}">
                <a16:creationId xmlns="" xmlns:a16="http://schemas.microsoft.com/office/drawing/2014/main" id="{8C404434-B794-45B1-869D-740084A7A595}"/>
              </a:ext>
            </a:extLst>
          </p:cNvPr>
          <p:cNvSpPr txBox="1"/>
          <p:nvPr/>
        </p:nvSpPr>
        <p:spPr>
          <a:xfrm>
            <a:off x="875211" y="1737360"/>
            <a:ext cx="10633165" cy="3785652"/>
          </a:xfrm>
          <a:prstGeom prst="rect">
            <a:avLst/>
          </a:prstGeom>
          <a:noFill/>
        </p:spPr>
        <p:txBody>
          <a:bodyPr wrap="square">
            <a:spAutoFit/>
          </a:bodyPr>
          <a:lstStyle/>
          <a:p>
            <a:pPr algn="just"/>
            <a:r>
              <a:rPr lang="pt-BR" sz="3000" dirty="0">
                <a:solidFill>
                  <a:prstClr val="black"/>
                </a:solidFill>
              </a:rPr>
              <a:t>A primeira turma do Superior Tribunal de Justiça deu provimento a recurso em mandado de segurança para permitir o </a:t>
            </a:r>
            <a:r>
              <a:rPr lang="pt-BR" sz="3000" b="1" dirty="0">
                <a:solidFill>
                  <a:prstClr val="black"/>
                </a:solidFill>
              </a:rPr>
              <a:t>acesso à lista de servidores contratados para trabalhar em hospital estadual</a:t>
            </a:r>
            <a:r>
              <a:rPr lang="pt-BR" sz="3000" dirty="0">
                <a:solidFill>
                  <a:prstClr val="black"/>
                </a:solidFill>
              </a:rPr>
              <a:t>, tendo em vista o direito à informação e o princípio da publicidade administrativa, reconhecendo que não há qualquer violação ao direito à intimidade ou à privacidade, mas sim “uma necessária observação aos preceitos legais de acessibilidade aos cargos públicos.</a:t>
            </a:r>
          </a:p>
        </p:txBody>
      </p:sp>
      <p:sp>
        <p:nvSpPr>
          <p:cNvPr id="11" name="CaixaDeTexto 10">
            <a:extLst>
              <a:ext uri="{FF2B5EF4-FFF2-40B4-BE49-F238E27FC236}">
                <a16:creationId xmlns="" xmlns:a16="http://schemas.microsoft.com/office/drawing/2014/main" id="{7792BF8E-425F-4053-9705-3753D5E230CA}"/>
              </a:ext>
            </a:extLst>
          </p:cNvPr>
          <p:cNvSpPr txBox="1"/>
          <p:nvPr/>
        </p:nvSpPr>
        <p:spPr>
          <a:xfrm>
            <a:off x="932533" y="6118919"/>
            <a:ext cx="10287616" cy="338554"/>
          </a:xfrm>
          <a:prstGeom prst="rect">
            <a:avLst/>
          </a:prstGeom>
          <a:noFill/>
        </p:spPr>
        <p:txBody>
          <a:bodyPr wrap="square">
            <a:spAutoFit/>
          </a:bodyPr>
          <a:lstStyle/>
          <a:p>
            <a:r>
              <a:rPr lang="pt-BR" sz="1600" dirty="0">
                <a:solidFill>
                  <a:prstClr val="black"/>
                </a:solidFill>
              </a:rPr>
              <a:t>STJ, RMS 21021/RJ, Rel. Min. Francisco Falcão, j. 16.5.2006, DJ 1.6.2006, p. 146</a:t>
            </a:r>
          </a:p>
        </p:txBody>
      </p:sp>
    </p:spTree>
    <p:extLst>
      <p:ext uri="{BB962C8B-B14F-4D97-AF65-F5344CB8AC3E}">
        <p14:creationId xmlns:p14="http://schemas.microsoft.com/office/powerpoint/2010/main" val="2537819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586596"/>
            <a:ext cx="10515600" cy="854278"/>
          </a:xfrm>
        </p:spPr>
        <p:txBody>
          <a:bodyPr>
            <a:normAutofit/>
          </a:bodyPr>
          <a:lstStyle/>
          <a:p>
            <a:pPr algn="ctr"/>
            <a:r>
              <a:rPr lang="pt-BR" sz="2500" dirty="0"/>
              <a:t>Acórdão, recorrido, da 1ª Primeira Câmara Cível do TJ/MGAPELAÇÃO CÍVEL/REEXAME NECESSÁRIO.</a:t>
            </a:r>
          </a:p>
        </p:txBody>
      </p:sp>
      <p:sp>
        <p:nvSpPr>
          <p:cNvPr id="3" name="Espaço Reservado para Conteúdo 2"/>
          <p:cNvSpPr>
            <a:spLocks noGrp="1"/>
          </p:cNvSpPr>
          <p:nvPr>
            <p:ph idx="1"/>
          </p:nvPr>
        </p:nvSpPr>
        <p:spPr>
          <a:xfrm>
            <a:off x="838200" y="1440873"/>
            <a:ext cx="10515600" cy="5227345"/>
          </a:xfrm>
        </p:spPr>
        <p:txBody>
          <a:bodyPr>
            <a:noAutofit/>
          </a:bodyPr>
          <a:lstStyle/>
          <a:p>
            <a:pPr marL="0" indent="0" algn="just">
              <a:buNone/>
            </a:pPr>
            <a:r>
              <a:rPr lang="pt-BR" sz="2700" dirty="0"/>
              <a:t>MANDADO DE SEGURANÇA. EXIGÊNCIA, POR VEREADOR A PREFEITO, DE INFORMAÇÕES E DOCUMENTOS SOBRE ASSUNTOS REFERENTES À ADMINISTRAÇÃO MUNICIPAL COM VISTAS À FISCALIZAÇÃO. INTERFERÊNCIA DE UM PODER EM OUTRO. ILEGITIMIDADE. SEGURANÇA DENEGADA. A fiscalização do Poder Executivo é feita pela Poder Legislativo, porém, esta </a:t>
            </a:r>
            <a:r>
              <a:rPr lang="pt-BR" sz="2700" b="1" dirty="0"/>
              <a:t>não se processa por ato isolado de um vereador</a:t>
            </a:r>
            <a:r>
              <a:rPr lang="pt-BR" sz="2700" dirty="0"/>
              <a:t>, sendo, outrossim, competência privativa da Câmara Municipal com o auxílio direto do Tribunal de Contas. </a:t>
            </a:r>
            <a:r>
              <a:rPr lang="pt-BR" sz="2700" b="1" dirty="0"/>
              <a:t>A tentativa, do Vereador, de obtenção forçada de documentos, junto ao Prefeito, para avaliação de despesas realizadas pelo Poder Executivo</a:t>
            </a:r>
            <a:r>
              <a:rPr lang="pt-BR" sz="2700" dirty="0"/>
              <a:t>, caracteriza controle externo permanente e prestação de contas antecipada ao exame do próprio Tribunal de Contas, </a:t>
            </a:r>
            <a:r>
              <a:rPr lang="pt-BR" sz="2700" b="1" u="sng" dirty="0"/>
              <a:t>caracterizando ingerência indevida de um Poder noutro</a:t>
            </a:r>
            <a:r>
              <a:rPr lang="pt-BR" sz="2700" dirty="0"/>
              <a:t>, sendo, portanto, ilegítima a pretensão.”</a:t>
            </a:r>
          </a:p>
        </p:txBody>
      </p:sp>
    </p:spTree>
    <p:extLst>
      <p:ext uri="{BB962C8B-B14F-4D97-AF65-F5344CB8AC3E}">
        <p14:creationId xmlns:p14="http://schemas.microsoft.com/office/powerpoint/2010/main" val="1855421606"/>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586596"/>
            <a:ext cx="10515600" cy="854278"/>
          </a:xfrm>
        </p:spPr>
        <p:txBody>
          <a:bodyPr>
            <a:normAutofit/>
          </a:bodyPr>
          <a:lstStyle/>
          <a:p>
            <a:pPr algn="ctr"/>
            <a:r>
              <a:rPr lang="pt-BR" sz="2500" dirty="0" smtClean="0"/>
              <a:t>LEI MUNICIPAL DE INICIATIVA PARLAMENTAR OBRIGA DIVULGAÇÃO VACINADOS</a:t>
            </a:r>
            <a:endParaRPr lang="pt-BR" sz="2500" dirty="0"/>
          </a:p>
        </p:txBody>
      </p:sp>
      <p:sp>
        <p:nvSpPr>
          <p:cNvPr id="3" name="Espaço Reservado para Conteúdo 2"/>
          <p:cNvSpPr>
            <a:spLocks noGrp="1"/>
          </p:cNvSpPr>
          <p:nvPr>
            <p:ph idx="1"/>
          </p:nvPr>
        </p:nvSpPr>
        <p:spPr>
          <a:xfrm>
            <a:off x="327545" y="1440873"/>
            <a:ext cx="11600597" cy="5227345"/>
          </a:xfrm>
        </p:spPr>
        <p:txBody>
          <a:bodyPr>
            <a:noAutofit/>
          </a:bodyPr>
          <a:lstStyle/>
          <a:p>
            <a:pPr marL="0" indent="0" algn="just">
              <a:buNone/>
            </a:pPr>
            <a:r>
              <a:rPr lang="pt-BR" sz="2600" dirty="0"/>
              <a:t>AÇÃO DIRETA DE INCONSTITUCIONALIDADE – LEI MUNICIPAL N. 3.539/2021 DO MUNICÍPIO DE IVAIPORÃ – ESTABELECE a necessidade de publicação, no portal da transparência do município de </a:t>
            </a:r>
            <a:r>
              <a:rPr lang="pt-BR" sz="2600" dirty="0" err="1"/>
              <a:t>ivaiporã</a:t>
            </a:r>
            <a:r>
              <a:rPr lang="pt-BR" sz="2600" dirty="0"/>
              <a:t>, de lista contendo dados das pessoas vacinadas contra a covid-19 – ALEGADO VÍCIO DE INICIATIVA – </a:t>
            </a:r>
            <a:r>
              <a:rPr lang="pt-BR" sz="2600" dirty="0" smtClean="0"/>
              <a:t>OFENSA </a:t>
            </a:r>
            <a:r>
              <a:rPr lang="pt-BR" sz="2600" dirty="0"/>
              <a:t>à RESERVA DO CHEFE DO PODER EXECUTIVO PARA INICIAR PROJETOS DE LEI que tratem de matérias tipicamente administrativas, e violação à SEPARAÇÃO DOS PODERES (</a:t>
            </a:r>
            <a:r>
              <a:rPr lang="pt-BR" sz="2600" dirty="0" err="1"/>
              <a:t>arts</a:t>
            </a:r>
            <a:r>
              <a:rPr lang="pt-BR" sz="2600" dirty="0"/>
              <a:t>. 66, inciso IV, e 7º da Constituição estadual) – afronta aos direitos à intimidade e à privacidade (art. 5º, inciso x, da constituição federal, de reprodução obrigatória), já que a conjugação dos dados cuja divulgação se busca permitiria a identificação exata das pessoas – </a:t>
            </a:r>
            <a:r>
              <a:rPr lang="pt-BR" sz="2600" b="1" dirty="0"/>
              <a:t>lei guerreada que não supera o teste de proporcionalidade</a:t>
            </a:r>
            <a:r>
              <a:rPr lang="pt-BR" sz="2600" dirty="0"/>
              <a:t> – precedente deste órgão especial – AÇÃO DIRETA DE INCONSTITUCIONALIDADE JULGADA PROCEDENTE</a:t>
            </a:r>
            <a:r>
              <a:rPr lang="pt-BR" sz="2600" dirty="0" smtClean="0"/>
              <a:t>.</a:t>
            </a:r>
          </a:p>
          <a:p>
            <a:pPr marL="0" indent="0" algn="just">
              <a:buNone/>
            </a:pPr>
            <a:r>
              <a:rPr lang="pt-BR" sz="2600" dirty="0"/>
              <a:t>AÇÃO DIRETA DE INCONSTITUCIONALIDADE N. 0030838- </a:t>
            </a:r>
            <a:r>
              <a:rPr lang="pt-BR" sz="2600" dirty="0" smtClean="0"/>
              <a:t>70.2021.8.16.0000 - TJPR</a:t>
            </a:r>
            <a:endParaRPr lang="pt-BR" sz="2600" dirty="0"/>
          </a:p>
        </p:txBody>
      </p:sp>
    </p:spTree>
    <p:extLst>
      <p:ext uri="{BB962C8B-B14F-4D97-AF65-F5344CB8AC3E}">
        <p14:creationId xmlns:p14="http://schemas.microsoft.com/office/powerpoint/2010/main" val="1000558683"/>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586596"/>
            <a:ext cx="10515600" cy="854278"/>
          </a:xfrm>
        </p:spPr>
        <p:txBody>
          <a:bodyPr>
            <a:normAutofit/>
          </a:bodyPr>
          <a:lstStyle/>
          <a:p>
            <a:pPr algn="ctr"/>
            <a:r>
              <a:rPr lang="pt-BR" sz="3000" b="1" dirty="0" smtClean="0"/>
              <a:t>COMPARTILHAMENTO INFORMAÇÕES PORTAL DA TRANSPARÊNCIA</a:t>
            </a:r>
            <a:endParaRPr lang="pt-BR" sz="3000" b="1" dirty="0"/>
          </a:p>
        </p:txBody>
      </p:sp>
      <p:sp>
        <p:nvSpPr>
          <p:cNvPr id="3" name="Espaço Reservado para Conteúdo 2"/>
          <p:cNvSpPr>
            <a:spLocks noGrp="1"/>
          </p:cNvSpPr>
          <p:nvPr>
            <p:ph idx="1"/>
          </p:nvPr>
        </p:nvSpPr>
        <p:spPr>
          <a:xfrm>
            <a:off x="327545" y="1440873"/>
            <a:ext cx="11600597" cy="5227345"/>
          </a:xfrm>
        </p:spPr>
        <p:txBody>
          <a:bodyPr>
            <a:noAutofit/>
          </a:bodyPr>
          <a:lstStyle/>
          <a:p>
            <a:pPr marL="0" indent="0" algn="just">
              <a:buNone/>
            </a:pPr>
            <a:r>
              <a:rPr lang="pt-BR" dirty="0"/>
              <a:t>RECURSO INOMINADO. RESPONSABILIDADE CIVIL. DIREITOS DA PERSONALIDADE X LIBERDADE DE EXPRESSÃO. </a:t>
            </a:r>
            <a:r>
              <a:rPr lang="pt-BR" b="1" dirty="0"/>
              <a:t>COMPARTILHAMENTO DE NOTÍCIA EM PÁGINA DE JORNAL ONLINE E IMPRESSO. PUBLICAÇÃO DE INFORMAÇÕES FINANCEIRAS DE SERVIDORES PÚBLICOS</a:t>
            </a:r>
            <a:r>
              <a:rPr lang="pt-BR" dirty="0"/>
              <a:t>. </a:t>
            </a:r>
            <a:r>
              <a:rPr lang="pt-BR" b="1" dirty="0"/>
              <a:t>PREPONDERÂNCIA DO INTERESSE PÚBLICO </a:t>
            </a:r>
            <a:r>
              <a:rPr lang="pt-BR" dirty="0"/>
              <a:t>NA INFORMAÇÃO. PESSOA QUE EXERCE ATIVIDADE PÚBLICA. EXERCÍCIO LEGÍTIMO DO DIREITO À LIBERDADE DE EXPRESSÃO. AUSÊNCIA DE VIOLAÇÃO AOS DIREITOS DA PERSONALIDADE. DANOS MORAIS E MATERIAIS NÃO CONFIGURADOS. RECURSO </a:t>
            </a:r>
            <a:r>
              <a:rPr lang="pt-BR" dirty="0" smtClean="0"/>
              <a:t>PROVIDO.</a:t>
            </a:r>
          </a:p>
          <a:p>
            <a:pPr marL="0" indent="0" algn="just">
              <a:buNone/>
            </a:pPr>
            <a:r>
              <a:rPr lang="pt-BR" sz="2600" dirty="0" smtClean="0"/>
              <a:t>Processo nº 0004140-87.2020.8.16.0153 TJPR</a:t>
            </a:r>
            <a:endParaRPr lang="pt-BR" sz="2600" dirty="0"/>
          </a:p>
          <a:p>
            <a:pPr marL="0" indent="0" algn="just">
              <a:buNone/>
            </a:pPr>
            <a:endParaRPr lang="pt-BR" sz="2600" dirty="0"/>
          </a:p>
        </p:txBody>
      </p:sp>
    </p:spTree>
    <p:extLst>
      <p:ext uri="{BB962C8B-B14F-4D97-AF65-F5344CB8AC3E}">
        <p14:creationId xmlns:p14="http://schemas.microsoft.com/office/powerpoint/2010/main" val="604042226"/>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586596"/>
            <a:ext cx="10515600" cy="854278"/>
          </a:xfrm>
        </p:spPr>
        <p:txBody>
          <a:bodyPr>
            <a:normAutofit fontScale="90000"/>
          </a:bodyPr>
          <a:lstStyle/>
          <a:p>
            <a:pPr algn="ctr"/>
            <a:r>
              <a:rPr lang="pt-BR" sz="3000" b="1" dirty="0" smtClean="0"/>
              <a:t>DIREITO DE RESPOSTA POR PUBLICAÇÃO DE DADOS COLHIDOS NO PORTAL DA TRANSPARÊNCIA</a:t>
            </a:r>
            <a:endParaRPr lang="pt-BR" sz="3000" b="1" dirty="0"/>
          </a:p>
        </p:txBody>
      </p:sp>
      <p:sp>
        <p:nvSpPr>
          <p:cNvPr id="3" name="Espaço Reservado para Conteúdo 2"/>
          <p:cNvSpPr>
            <a:spLocks noGrp="1"/>
          </p:cNvSpPr>
          <p:nvPr>
            <p:ph idx="1"/>
          </p:nvPr>
        </p:nvSpPr>
        <p:spPr>
          <a:xfrm>
            <a:off x="327545" y="1440873"/>
            <a:ext cx="11600597" cy="5227345"/>
          </a:xfrm>
        </p:spPr>
        <p:txBody>
          <a:bodyPr>
            <a:noAutofit/>
          </a:bodyPr>
          <a:lstStyle/>
          <a:p>
            <a:pPr marL="0" indent="0" algn="just">
              <a:buNone/>
            </a:pPr>
            <a:r>
              <a:rPr lang="pt-BR" dirty="0"/>
              <a:t>DIREITO CONSTITUCIONAL. APELAÇÃO CÍVEL. SENTENÇA DE IMPROCEDÊNCIA. MATÉRIA JORNALÍSTICA – PRETENDIDO DIREITO DE RESPOSTA – INVIABILIDADE – INEXISTÊNCIA DE CONTEÚDO ATENTATÓRIO A HONRA, INTIMIDADE, REPUTAÇÃO, CONCEITO, NOME, MARCA OU IMAGEM DA EMPRESA AUTORA (ART. 2º, § 1º, LEI Nº 13.188/2015) – MEROS RELATOS FÁTICOS A RESPEITO DE GASTOS PÚBLICOS – INFORMAÇÕES, ADEMAIS, EXTRAÍDAS DO PORTAL DA TRANSPARÊNCIA DA PREFEITURA MUNICIPAL DE PARANAGUÁ – DECISÃO MANTIDA. RECURSO CONHECIDO E NÃO PROVIDO</a:t>
            </a:r>
            <a:r>
              <a:rPr lang="pt-BR" dirty="0" smtClean="0"/>
              <a:t>.</a:t>
            </a:r>
          </a:p>
          <a:p>
            <a:pPr marL="0" indent="0" algn="just">
              <a:buNone/>
            </a:pPr>
            <a:r>
              <a:rPr lang="pt-BR" sz="2600" dirty="0"/>
              <a:t>Processo nº </a:t>
            </a:r>
            <a:r>
              <a:rPr lang="pt-BR" sz="2600" dirty="0" smtClean="0"/>
              <a:t>0002175-20.2018.8.16.0129 TJPR</a:t>
            </a:r>
          </a:p>
          <a:p>
            <a:pPr marL="0" indent="0" algn="just">
              <a:buNone/>
            </a:pPr>
            <a:endParaRPr lang="pt-BR" sz="2600" dirty="0"/>
          </a:p>
        </p:txBody>
      </p:sp>
    </p:spTree>
    <p:extLst>
      <p:ext uri="{BB962C8B-B14F-4D97-AF65-F5344CB8AC3E}">
        <p14:creationId xmlns:p14="http://schemas.microsoft.com/office/powerpoint/2010/main" val="1690888801"/>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77389" y="2729501"/>
            <a:ext cx="10515600" cy="1325563"/>
          </a:xfrm>
        </p:spPr>
        <p:txBody>
          <a:bodyPr>
            <a:normAutofit/>
          </a:bodyPr>
          <a:lstStyle/>
          <a:p>
            <a:pPr algn="ctr"/>
            <a:r>
              <a:rPr lang="pt-BR" dirty="0"/>
              <a:t>Origem da Lei </a:t>
            </a:r>
            <a:r>
              <a:rPr lang="pt-BR" dirty="0" smtClean="0"/>
              <a:t>13.460/2017</a:t>
            </a:r>
            <a:endParaRPr lang="pt-BR" dirty="0"/>
          </a:p>
        </p:txBody>
      </p:sp>
    </p:spTree>
    <p:extLst>
      <p:ext uri="{BB962C8B-B14F-4D97-AF65-F5344CB8AC3E}">
        <p14:creationId xmlns:p14="http://schemas.microsoft.com/office/powerpoint/2010/main" val="2873155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33696" y="743949"/>
            <a:ext cx="10515600" cy="810531"/>
          </a:xfrm>
        </p:spPr>
        <p:txBody>
          <a:bodyPr>
            <a:normAutofit/>
          </a:bodyPr>
          <a:lstStyle/>
          <a:p>
            <a:pPr algn="ctr"/>
            <a:r>
              <a:rPr lang="" dirty="0"/>
              <a:t>Previsão constitucional</a:t>
            </a:r>
            <a:endParaRPr lang="pt-BR" dirty="0"/>
          </a:p>
        </p:txBody>
      </p:sp>
      <p:sp>
        <p:nvSpPr>
          <p:cNvPr id="3" name="Espaço Reservado para Conteúdo 2"/>
          <p:cNvSpPr>
            <a:spLocks noGrp="1"/>
          </p:cNvSpPr>
          <p:nvPr>
            <p:ph idx="1"/>
          </p:nvPr>
        </p:nvSpPr>
        <p:spPr>
          <a:xfrm>
            <a:off x="446315" y="1593670"/>
            <a:ext cx="7835536" cy="4963886"/>
          </a:xfrm>
        </p:spPr>
        <p:txBody>
          <a:bodyPr>
            <a:normAutofit/>
          </a:bodyPr>
          <a:lstStyle/>
          <a:p>
            <a:pPr algn="just">
              <a:buNone/>
            </a:pPr>
            <a:r>
              <a:rPr lang="pt-BR" sz="3200" dirty="0"/>
              <a:t>	Art. 175. Incumbe ao Poder Público, na forma da lei, diretamente ou sob regime de concessão ou permissão, sempre através de licitação, a prestação de serviços públicos.</a:t>
            </a:r>
          </a:p>
          <a:p>
            <a:pPr algn="just">
              <a:buNone/>
            </a:pPr>
            <a:r>
              <a:rPr lang="pt-BR" sz="3200" dirty="0"/>
              <a:t>	Parágrafo único. A lei disporá sobre:</a:t>
            </a:r>
          </a:p>
          <a:p>
            <a:pPr algn="just">
              <a:buNone/>
            </a:pPr>
            <a:r>
              <a:rPr lang="pt-BR" sz="3200" dirty="0"/>
              <a:t>	II - </a:t>
            </a:r>
            <a:r>
              <a:rPr lang="pt-BR" sz="3200" b="1" dirty="0"/>
              <a:t>OS DIREITOS DOS USUÁRIOS</a:t>
            </a:r>
            <a:r>
              <a:rPr lang="pt-BR" sz="3200" dirty="0"/>
              <a:t>;</a:t>
            </a:r>
          </a:p>
          <a:p>
            <a:pPr algn="just">
              <a:buNone/>
            </a:pPr>
            <a:r>
              <a:rPr lang="pt-BR" sz="3200" dirty="0"/>
              <a:t>	IV - </a:t>
            </a:r>
            <a:r>
              <a:rPr lang="pt-BR" sz="3200" b="1" dirty="0"/>
              <a:t>A OBRIGAÇÃO DE MANTER SERVIÇO ADEQUADO</a:t>
            </a:r>
            <a:r>
              <a:rPr lang="pt-BR" sz="3200" dirty="0"/>
              <a:t>.</a:t>
            </a:r>
          </a:p>
        </p:txBody>
      </p:sp>
      <p:pic>
        <p:nvPicPr>
          <p:cNvPr id="4" name="Imagem 3" descr="constituição.jpg"/>
          <p:cNvPicPr>
            <a:picLocks noChangeAspect="1"/>
          </p:cNvPicPr>
          <p:nvPr/>
        </p:nvPicPr>
        <p:blipFill>
          <a:blip r:embed="rId3" cstate="print"/>
          <a:stretch>
            <a:fillRect/>
          </a:stretch>
        </p:blipFill>
        <p:spPr>
          <a:xfrm>
            <a:off x="8382000" y="1605371"/>
            <a:ext cx="3810000" cy="3333750"/>
          </a:xfrm>
          <a:prstGeom prst="rect">
            <a:avLst/>
          </a:prstGeom>
        </p:spPr>
      </p:pic>
    </p:spTree>
    <p:extLst>
      <p:ext uri="{BB962C8B-B14F-4D97-AF65-F5344CB8AC3E}">
        <p14:creationId xmlns:p14="http://schemas.microsoft.com/office/powerpoint/2010/main" val="128858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 dirty="0"/>
              <a:t>Previsão constitucional</a:t>
            </a:r>
            <a:endParaRPr lang="pt-BR" dirty="0"/>
          </a:p>
        </p:txBody>
      </p:sp>
      <p:sp>
        <p:nvSpPr>
          <p:cNvPr id="3" name="Espaço Reservado para Conteúdo 2"/>
          <p:cNvSpPr>
            <a:spLocks noGrp="1"/>
          </p:cNvSpPr>
          <p:nvPr>
            <p:ph idx="1"/>
          </p:nvPr>
        </p:nvSpPr>
        <p:spPr>
          <a:xfrm>
            <a:off x="535577" y="1606731"/>
            <a:ext cx="7733212" cy="4976949"/>
          </a:xfrm>
        </p:spPr>
        <p:txBody>
          <a:bodyPr>
            <a:normAutofit fontScale="92500" lnSpcReduction="10000"/>
          </a:bodyPr>
          <a:lstStyle/>
          <a:p>
            <a:pPr algn="just">
              <a:buNone/>
            </a:pPr>
            <a:r>
              <a:rPr lang="pt-BR" sz="3200" dirty="0"/>
              <a:t>	Art. 37.</a:t>
            </a:r>
          </a:p>
          <a:p>
            <a:pPr algn="just">
              <a:buNone/>
            </a:pPr>
            <a:r>
              <a:rPr lang="pt-BR" sz="3200" dirty="0"/>
              <a:t>	§ 3º A lei disciplinará as </a:t>
            </a:r>
            <a:r>
              <a:rPr lang="pt-BR" sz="3200" b="1" dirty="0"/>
              <a:t>formas de participação do usuário na administração pública</a:t>
            </a:r>
            <a:r>
              <a:rPr lang="pt-BR" sz="3200" dirty="0"/>
              <a:t> direta e indireta, regulando especialmente: </a:t>
            </a:r>
          </a:p>
          <a:p>
            <a:pPr algn="just">
              <a:buNone/>
            </a:pPr>
            <a:r>
              <a:rPr lang="pt-BR" sz="3200" dirty="0"/>
              <a:t>	I - </a:t>
            </a:r>
            <a:r>
              <a:rPr lang="pt-BR" sz="3200" b="1" dirty="0"/>
              <a:t>as reclamações relativas à prestação dos serviços públicos em geral</a:t>
            </a:r>
            <a:r>
              <a:rPr lang="pt-BR" sz="3200" dirty="0"/>
              <a:t>, asseguradas a manutenção de serviços de atendimento ao usuário e a avaliação periódica, externa e interna, da qualidade dos serviços; (EC19/98). </a:t>
            </a:r>
            <a:r>
              <a:rPr lang="pt-BR" dirty="0"/>
              <a:t>       </a:t>
            </a:r>
          </a:p>
          <a:p>
            <a:pPr algn="just">
              <a:buNone/>
            </a:pPr>
            <a:r>
              <a:rPr lang="pt-BR" dirty="0"/>
              <a:t>  </a:t>
            </a:r>
          </a:p>
        </p:txBody>
      </p:sp>
      <p:pic>
        <p:nvPicPr>
          <p:cNvPr id="4" name="Imagem 3" descr="constituição.jpg"/>
          <p:cNvPicPr>
            <a:picLocks noChangeAspect="1"/>
          </p:cNvPicPr>
          <p:nvPr/>
        </p:nvPicPr>
        <p:blipFill>
          <a:blip r:embed="rId3" cstate="print"/>
          <a:stretch>
            <a:fillRect/>
          </a:stretch>
        </p:blipFill>
        <p:spPr>
          <a:xfrm>
            <a:off x="8382000" y="1997256"/>
            <a:ext cx="3810000" cy="3333750"/>
          </a:xfrm>
          <a:prstGeom prst="rect">
            <a:avLst/>
          </a:prstGeom>
        </p:spPr>
      </p:pic>
    </p:spTree>
    <p:extLst>
      <p:ext uri="{BB962C8B-B14F-4D97-AF65-F5344CB8AC3E}">
        <p14:creationId xmlns:p14="http://schemas.microsoft.com/office/powerpoint/2010/main" val="344834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fontScale="90000"/>
          </a:bodyPr>
          <a:lstStyle/>
          <a:p>
            <a:pPr algn="ctr"/>
            <a:r>
              <a:rPr lang="" dirty="0"/>
              <a:t>Emenda Constitucional 19, de 4 de junho de 1998</a:t>
            </a:r>
            <a:endParaRPr lang="pt-BR" dirty="0"/>
          </a:p>
        </p:txBody>
      </p:sp>
      <p:sp>
        <p:nvSpPr>
          <p:cNvPr id="3" name="Espaço Reservado para Conteúdo 2"/>
          <p:cNvSpPr>
            <a:spLocks noGrp="1"/>
          </p:cNvSpPr>
          <p:nvPr>
            <p:ph idx="1"/>
          </p:nvPr>
        </p:nvSpPr>
        <p:spPr>
          <a:xfrm>
            <a:off x="535577" y="1606731"/>
            <a:ext cx="7733212" cy="4976949"/>
          </a:xfrm>
        </p:spPr>
        <p:txBody>
          <a:bodyPr>
            <a:normAutofit fontScale="85000" lnSpcReduction="20000"/>
          </a:bodyPr>
          <a:lstStyle/>
          <a:p>
            <a:pPr algn="just">
              <a:buNone/>
            </a:pPr>
            <a:r>
              <a:rPr lang="pt-BR" sz="3200" dirty="0"/>
              <a:t>	</a:t>
            </a:r>
          </a:p>
          <a:p>
            <a:pPr algn="just">
              <a:buNone/>
            </a:pPr>
            <a:r>
              <a:rPr lang="pt-BR" sz="3200" dirty="0"/>
              <a:t>	</a:t>
            </a:r>
            <a:r>
              <a:rPr lang="pt-BR" sz="3800" dirty="0"/>
              <a:t>Art. 27. O Congresso Nacional, dentro de cento e vinte dias da promulgação desta Emenda, elaborará lei de defesa do usuário de serviços públicos.</a:t>
            </a:r>
          </a:p>
          <a:p>
            <a:pPr algn="just">
              <a:buNone/>
            </a:pPr>
            <a:endParaRPr lang="pt-BR" sz="3800" dirty="0"/>
          </a:p>
          <a:p>
            <a:pPr algn="just">
              <a:buNone/>
            </a:pPr>
            <a:r>
              <a:rPr lang="pt-BR" sz="3800" dirty="0"/>
              <a:t>	</a:t>
            </a:r>
          </a:p>
          <a:p>
            <a:pPr algn="just">
              <a:buNone/>
            </a:pPr>
            <a:endParaRPr lang="pt-BR" sz="3800" b="1" dirty="0"/>
          </a:p>
          <a:p>
            <a:pPr algn="just">
              <a:buNone/>
            </a:pPr>
            <a:r>
              <a:rPr lang="pt-BR" sz="3800" b="1" dirty="0"/>
              <a:t>	Normas de eficácia limitada </a:t>
            </a:r>
            <a:r>
              <a:rPr lang="pt-BR" sz="3800" dirty="0"/>
              <a:t>- que não estão aptas a produzir todos os seus efeitos sozinhas, dependendo de complementação por outro ato normativo</a:t>
            </a:r>
            <a:r>
              <a:rPr lang="pt-BR" dirty="0"/>
              <a:t>.   </a:t>
            </a:r>
          </a:p>
        </p:txBody>
      </p:sp>
      <p:pic>
        <p:nvPicPr>
          <p:cNvPr id="4" name="Imagem 3" descr="constituição.jpg"/>
          <p:cNvPicPr>
            <a:picLocks noChangeAspect="1"/>
          </p:cNvPicPr>
          <p:nvPr/>
        </p:nvPicPr>
        <p:blipFill>
          <a:blip r:embed="rId3" cstate="print"/>
          <a:stretch>
            <a:fillRect/>
          </a:stretch>
        </p:blipFill>
        <p:spPr>
          <a:xfrm>
            <a:off x="8382000" y="2363018"/>
            <a:ext cx="3810000" cy="3333750"/>
          </a:xfrm>
          <a:prstGeom prst="rect">
            <a:avLst/>
          </a:prstGeom>
        </p:spPr>
      </p:pic>
      <p:sp>
        <p:nvSpPr>
          <p:cNvPr id="6" name="Seta para cima 5"/>
          <p:cNvSpPr/>
          <p:nvPr/>
        </p:nvSpPr>
        <p:spPr>
          <a:xfrm>
            <a:off x="3997234" y="3448595"/>
            <a:ext cx="484632" cy="14486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4834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13713" y="1843631"/>
            <a:ext cx="10608733" cy="4652703"/>
          </a:xfrm>
        </p:spPr>
        <p:txBody>
          <a:bodyPr>
            <a:normAutofit/>
          </a:bodyPr>
          <a:lstStyle/>
          <a:p>
            <a:pPr marL="0" indent="0">
              <a:buNone/>
            </a:pPr>
            <a:r>
              <a:rPr lang="pt-BR" dirty="0" smtClean="0"/>
              <a:t>1 </a:t>
            </a:r>
            <a:r>
              <a:rPr lang="pt-BR" dirty="0"/>
              <a:t>Transparência vs. Proteção de Dados</a:t>
            </a:r>
          </a:p>
          <a:p>
            <a:pPr marL="0" indent="0">
              <a:buNone/>
            </a:pPr>
            <a:r>
              <a:rPr lang="pt-BR" dirty="0"/>
              <a:t>2 Hierarquia de Normas</a:t>
            </a:r>
          </a:p>
          <a:p>
            <a:pPr marL="0" indent="0">
              <a:buNone/>
            </a:pPr>
            <a:r>
              <a:rPr lang="pt-BR" dirty="0"/>
              <a:t>3 Tratamento de Dados na Ouvidoria</a:t>
            </a:r>
          </a:p>
          <a:p>
            <a:pPr marL="0" indent="0">
              <a:buNone/>
            </a:pPr>
            <a:r>
              <a:rPr lang="pt-BR" dirty="0"/>
              <a:t>4 Proteção ao Denunciante de Boa-fé</a:t>
            </a:r>
          </a:p>
          <a:p>
            <a:pPr marL="0" indent="0">
              <a:buNone/>
            </a:pPr>
            <a:r>
              <a:rPr lang="pt-BR" dirty="0"/>
              <a:t>5 Anonimato nas Manifestações</a:t>
            </a:r>
          </a:p>
          <a:p>
            <a:pPr marL="0" indent="0">
              <a:buNone/>
            </a:pPr>
            <a:r>
              <a:rPr lang="pt-BR" dirty="0"/>
              <a:t>6 Dados Pessoais no Portal da Transparência</a:t>
            </a:r>
          </a:p>
          <a:p>
            <a:pPr marL="0" indent="0">
              <a:buNone/>
            </a:pPr>
            <a:r>
              <a:rPr lang="pt-BR" dirty="0"/>
              <a:t>7 Controle Social e a LGPD</a:t>
            </a:r>
          </a:p>
          <a:p>
            <a:pPr marL="0" indent="0">
              <a:buNone/>
            </a:pPr>
            <a:r>
              <a:rPr lang="pt-BR" dirty="0"/>
              <a:t>8 Comitê Gestor Integrado</a:t>
            </a:r>
          </a:p>
          <a:p>
            <a:pPr marL="0" indent="0">
              <a:buNone/>
            </a:pPr>
            <a:r>
              <a:rPr lang="pt-BR" dirty="0"/>
              <a:t>9 Gestão de Incidentes de Segurança</a:t>
            </a:r>
          </a:p>
        </p:txBody>
      </p:sp>
      <p:sp>
        <p:nvSpPr>
          <p:cNvPr id="2" name="Retângulo 1"/>
          <p:cNvSpPr/>
          <p:nvPr/>
        </p:nvSpPr>
        <p:spPr>
          <a:xfrm>
            <a:off x="1096946" y="866441"/>
            <a:ext cx="9534085" cy="692049"/>
          </a:xfrm>
          <a:prstGeom prst="rect">
            <a:avLst/>
          </a:prstGeom>
        </p:spPr>
        <p:txBody>
          <a:bodyPr wrap="none">
            <a:spAutoFit/>
          </a:bodyPr>
          <a:lstStyle/>
          <a:p>
            <a:pPr algn="ctr">
              <a:lnSpc>
                <a:spcPct val="115000"/>
              </a:lnSpc>
              <a:spcAft>
                <a:spcPts val="1000"/>
              </a:spcAft>
            </a:pPr>
            <a:r>
              <a:rPr lang="pt-BR" sz="3600" b="1" dirty="0"/>
              <a:t>Intersecções e Conflitos Portal, LGPD e Ouvidoria</a:t>
            </a:r>
            <a:endParaRPr lang="pt-BR" sz="3600" dirty="0"/>
          </a:p>
        </p:txBody>
      </p:sp>
    </p:spTree>
    <p:extLst>
      <p:ext uri="{BB962C8B-B14F-4D97-AF65-F5344CB8AC3E}">
        <p14:creationId xmlns:p14="http://schemas.microsoft.com/office/powerpoint/2010/main" val="3395174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pt-BR" dirty="0"/>
              <a:t>ADI por omissão</a:t>
            </a:r>
          </a:p>
        </p:txBody>
      </p:sp>
      <p:sp>
        <p:nvSpPr>
          <p:cNvPr id="3" name="Espaço Reservado para Conteúdo 2"/>
          <p:cNvSpPr>
            <a:spLocks noGrp="1"/>
          </p:cNvSpPr>
          <p:nvPr>
            <p:ph idx="1"/>
          </p:nvPr>
        </p:nvSpPr>
        <p:spPr>
          <a:xfrm>
            <a:off x="535577" y="1606731"/>
            <a:ext cx="7733212" cy="4976949"/>
          </a:xfrm>
        </p:spPr>
        <p:txBody>
          <a:bodyPr>
            <a:normAutofit fontScale="92500" lnSpcReduction="10000"/>
          </a:bodyPr>
          <a:lstStyle/>
          <a:p>
            <a:pPr algn="just">
              <a:buNone/>
            </a:pPr>
            <a:r>
              <a:rPr lang="pt-BR" sz="3200" dirty="0"/>
              <a:t>	O Conselho Federal da OAB interpôs, em 2013, uma ADI por omissão. </a:t>
            </a:r>
          </a:p>
          <a:p>
            <a:pPr algn="just">
              <a:buNone/>
            </a:pPr>
            <a:r>
              <a:rPr lang="pt-BR" sz="3200" dirty="0"/>
              <a:t>	Solicitou que se determinasse aos Presidentes da Câmara e do Senado, bem assim à Presidência da República, a adoção das providências para que a análise do Projeto de Lei n. 6.953/2002 e sua conversão em lei ocorressem no prazo máximo de 120 dias. Requereu, ainda, que o STF confirmasse a aplicabilidade do Código de Defesa do Consumidor (CDC) aos usuários de serviços públicos enquanto não editada a clamada lei específica.</a:t>
            </a:r>
            <a:endParaRPr lang="pt-BR" dirty="0"/>
          </a:p>
        </p:txBody>
      </p:sp>
      <p:pic>
        <p:nvPicPr>
          <p:cNvPr id="5" name="Imagem 4" descr="justiça STF.jpg"/>
          <p:cNvPicPr>
            <a:picLocks noChangeAspect="1"/>
          </p:cNvPicPr>
          <p:nvPr/>
        </p:nvPicPr>
        <p:blipFill>
          <a:blip r:embed="rId3" cstate="print"/>
          <a:stretch>
            <a:fillRect/>
          </a:stretch>
        </p:blipFill>
        <p:spPr>
          <a:xfrm>
            <a:off x="8247314" y="2573383"/>
            <a:ext cx="3944686" cy="2886891"/>
          </a:xfrm>
          <a:prstGeom prst="rect">
            <a:avLst/>
          </a:prstGeom>
        </p:spPr>
      </p:pic>
    </p:spTree>
    <p:extLst>
      <p:ext uri="{BB962C8B-B14F-4D97-AF65-F5344CB8AC3E}">
        <p14:creationId xmlns:p14="http://schemas.microsoft.com/office/powerpoint/2010/main" val="344834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pt-BR" dirty="0"/>
              <a:t>ADI por omissão</a:t>
            </a:r>
          </a:p>
        </p:txBody>
      </p:sp>
      <p:sp>
        <p:nvSpPr>
          <p:cNvPr id="3" name="Espaço Reservado para Conteúdo 2"/>
          <p:cNvSpPr>
            <a:spLocks noGrp="1"/>
          </p:cNvSpPr>
          <p:nvPr>
            <p:ph idx="1"/>
          </p:nvPr>
        </p:nvSpPr>
        <p:spPr>
          <a:xfrm>
            <a:off x="0" y="1606731"/>
            <a:ext cx="8268789" cy="4976949"/>
          </a:xfrm>
        </p:spPr>
        <p:txBody>
          <a:bodyPr>
            <a:noAutofit/>
          </a:bodyPr>
          <a:lstStyle/>
          <a:p>
            <a:pPr lvl="1" algn="just">
              <a:buNone/>
            </a:pPr>
            <a:r>
              <a:rPr lang="pt-BR" sz="2800" dirty="0"/>
              <a:t>	O Relator, o Ministro Dias </a:t>
            </a:r>
            <a:r>
              <a:rPr lang="pt-BR" sz="2800" dirty="0" err="1"/>
              <a:t>Toffoli</a:t>
            </a:r>
            <a:r>
              <a:rPr lang="pt-BR" sz="2800" dirty="0"/>
              <a:t> reconheceu a mora legislativa e determinou em decisão monocrática a elaboração da lei em 120 dias. Ao fazê-lo, entre outras coisas, aduziu que o art. 27 da EC 19/1998 </a:t>
            </a:r>
            <a:r>
              <a:rPr lang="pt-BR" sz="2800" b="1" dirty="0"/>
              <a:t>criou “verdadeira imposição </a:t>
            </a:r>
            <a:r>
              <a:rPr lang="pt-BR" sz="2800" b="1" dirty="0" err="1"/>
              <a:t>legiferante</a:t>
            </a:r>
            <a:r>
              <a:rPr lang="pt-BR" sz="2800" dirty="0"/>
              <a:t>, a qual, dirigida ao Estado legislador, tem por finalidade vinculá-lo à efetivação de uma legislação destinada: (a) a assegurar a prestação de </a:t>
            </a:r>
            <a:r>
              <a:rPr lang="pt-BR" sz="2800" i="1" dirty="0"/>
              <a:t>serviços públicos de qualidade à coletividade </a:t>
            </a:r>
            <a:r>
              <a:rPr lang="pt-BR" sz="2800" dirty="0"/>
              <a:t>e (b) a estabelecer </a:t>
            </a:r>
            <a:r>
              <a:rPr lang="pt-BR" sz="2800" i="1" dirty="0"/>
              <a:t>mecanismos específicos de proteção e defesa dos usuários</a:t>
            </a:r>
            <a:r>
              <a:rPr lang="pt-BR" sz="2800" dirty="0"/>
              <a:t>” </a:t>
            </a:r>
          </a:p>
        </p:txBody>
      </p:sp>
      <p:pic>
        <p:nvPicPr>
          <p:cNvPr id="5" name="Imagem 4" descr="justiça STF.jpg"/>
          <p:cNvPicPr>
            <a:picLocks noChangeAspect="1"/>
          </p:cNvPicPr>
          <p:nvPr/>
        </p:nvPicPr>
        <p:blipFill>
          <a:blip r:embed="rId3" cstate="print"/>
          <a:stretch>
            <a:fillRect/>
          </a:stretch>
        </p:blipFill>
        <p:spPr>
          <a:xfrm>
            <a:off x="8247314" y="2429692"/>
            <a:ext cx="3944686" cy="2886891"/>
          </a:xfrm>
          <a:prstGeom prst="rect">
            <a:avLst/>
          </a:prstGeom>
        </p:spPr>
      </p:pic>
    </p:spTree>
    <p:extLst>
      <p:ext uri="{BB962C8B-B14F-4D97-AF65-F5344CB8AC3E}">
        <p14:creationId xmlns:p14="http://schemas.microsoft.com/office/powerpoint/2010/main" val="344834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pt-BR" dirty="0"/>
              <a:t>ADI por omissão</a:t>
            </a:r>
          </a:p>
        </p:txBody>
      </p:sp>
      <p:sp>
        <p:nvSpPr>
          <p:cNvPr id="3" name="Espaço Reservado para Conteúdo 2"/>
          <p:cNvSpPr>
            <a:spLocks noGrp="1"/>
          </p:cNvSpPr>
          <p:nvPr>
            <p:ph idx="1"/>
          </p:nvPr>
        </p:nvSpPr>
        <p:spPr>
          <a:xfrm>
            <a:off x="391886" y="1881052"/>
            <a:ext cx="7733212" cy="4532812"/>
          </a:xfrm>
        </p:spPr>
        <p:txBody>
          <a:bodyPr>
            <a:noAutofit/>
          </a:bodyPr>
          <a:lstStyle/>
          <a:p>
            <a:pPr lvl="1" algn="just">
              <a:buNone/>
            </a:pPr>
            <a:r>
              <a:rPr lang="pt-BR" sz="2800" dirty="0"/>
              <a:t>	</a:t>
            </a:r>
            <a:r>
              <a:rPr lang="pt-BR" sz="3600" dirty="0"/>
              <a:t>O pedido da aplicabilidade subsidiária do CDC ficou prejudicado, pois, em virtude da decisão cautelar do STF, o Congresso finalmente agiu como deveria e, em 29 de junho de 2017, publicou-se a Lei n. 13.460, conhecida como Código de Defesa do Usuário de Serviço Público</a:t>
            </a:r>
          </a:p>
        </p:txBody>
      </p:sp>
      <p:pic>
        <p:nvPicPr>
          <p:cNvPr id="5" name="Imagem 4" descr="justiça STF.jpg"/>
          <p:cNvPicPr>
            <a:picLocks noChangeAspect="1"/>
          </p:cNvPicPr>
          <p:nvPr/>
        </p:nvPicPr>
        <p:blipFill>
          <a:blip r:embed="rId3" cstate="print"/>
          <a:stretch>
            <a:fillRect/>
          </a:stretch>
        </p:blipFill>
        <p:spPr>
          <a:xfrm>
            <a:off x="8247314" y="2142309"/>
            <a:ext cx="3944686" cy="2886891"/>
          </a:xfrm>
          <a:prstGeom prst="rect">
            <a:avLst/>
          </a:prstGeom>
        </p:spPr>
      </p:pic>
    </p:spTree>
    <p:extLst>
      <p:ext uri="{BB962C8B-B14F-4D97-AF65-F5344CB8AC3E}">
        <p14:creationId xmlns:p14="http://schemas.microsoft.com/office/powerpoint/2010/main" val="344834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fontScale="90000"/>
          </a:bodyPr>
          <a:lstStyle/>
          <a:p>
            <a:pPr algn="ctr"/>
            <a:r>
              <a:rPr lang="pt-BR" dirty="0"/>
              <a:t>Estrutura da Lei </a:t>
            </a:r>
            <a:r>
              <a:rPr lang="pt-BR" dirty="0" smtClean="0"/>
              <a:t>13.460/2017</a:t>
            </a:r>
            <a:r>
              <a:rPr lang="pt-BR" dirty="0"/>
              <a:t/>
            </a:r>
            <a:br>
              <a:rPr lang="pt-BR" dirty="0"/>
            </a:br>
            <a:r>
              <a:rPr lang="pt-BR" dirty="0"/>
              <a:t> 25 artigos e 7 capítulos:</a:t>
            </a:r>
          </a:p>
        </p:txBody>
      </p:sp>
      <p:sp>
        <p:nvSpPr>
          <p:cNvPr id="3" name="Espaço Reservado para Conteúdo 2"/>
          <p:cNvSpPr>
            <a:spLocks noGrp="1"/>
          </p:cNvSpPr>
          <p:nvPr>
            <p:ph idx="1"/>
          </p:nvPr>
        </p:nvSpPr>
        <p:spPr>
          <a:xfrm>
            <a:off x="391885" y="1881052"/>
            <a:ext cx="10816045" cy="4532812"/>
          </a:xfrm>
        </p:spPr>
        <p:txBody>
          <a:bodyPr>
            <a:noAutofit/>
          </a:bodyPr>
          <a:lstStyle/>
          <a:p>
            <a:pPr lvl="1" algn="ctr">
              <a:buNone/>
            </a:pPr>
            <a:r>
              <a:rPr lang="pt-BR" sz="2800" dirty="0"/>
              <a:t>	</a:t>
            </a:r>
            <a:endParaRPr lang="pt-BR" sz="3200" dirty="0"/>
          </a:p>
          <a:p>
            <a:pPr lvl="1" algn="just">
              <a:buNone/>
            </a:pPr>
            <a:r>
              <a:rPr lang="pt-BR" sz="3200" dirty="0"/>
              <a:t>	I) disposições preliminares, incluindo normas de aplicabilidade e conceitos; </a:t>
            </a:r>
          </a:p>
          <a:p>
            <a:pPr lvl="1" algn="just">
              <a:buNone/>
            </a:pPr>
            <a:r>
              <a:rPr lang="pt-BR" sz="3200" dirty="0"/>
              <a:t>	II) dos direitos básicos e deveres dos usuários; </a:t>
            </a:r>
          </a:p>
          <a:p>
            <a:pPr lvl="1" algn="just">
              <a:buNone/>
            </a:pPr>
            <a:r>
              <a:rPr lang="pt-BR" sz="3200" dirty="0"/>
              <a:t>	III) das manifestações de usuários de serviços públicos; </a:t>
            </a:r>
          </a:p>
          <a:p>
            <a:pPr lvl="1" algn="just">
              <a:buNone/>
            </a:pPr>
            <a:r>
              <a:rPr lang="pt-BR" sz="3200" dirty="0"/>
              <a:t> 	IV) das ouvidorias; </a:t>
            </a:r>
          </a:p>
          <a:p>
            <a:pPr lvl="1" algn="just">
              <a:buNone/>
            </a:pPr>
            <a:r>
              <a:rPr lang="pt-BR" sz="3200" dirty="0"/>
              <a:t>	V) dos conselhos de usuários; </a:t>
            </a:r>
          </a:p>
          <a:p>
            <a:pPr lvl="1" algn="just">
              <a:buNone/>
            </a:pPr>
            <a:r>
              <a:rPr lang="pt-BR" sz="3200" dirty="0"/>
              <a:t>	VI) da avaliação continuada dos serviços públicos e;</a:t>
            </a:r>
          </a:p>
          <a:p>
            <a:pPr lvl="1" algn="just">
              <a:buNone/>
            </a:pPr>
            <a:r>
              <a:rPr lang="pt-BR" sz="3200" dirty="0"/>
              <a:t>	VII) das disposições finais e transitórias.</a:t>
            </a:r>
          </a:p>
        </p:txBody>
      </p:sp>
    </p:spTree>
    <p:extLst>
      <p:ext uri="{BB962C8B-B14F-4D97-AF65-F5344CB8AC3E}">
        <p14:creationId xmlns:p14="http://schemas.microsoft.com/office/powerpoint/2010/main" val="344834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77389" y="2729501"/>
            <a:ext cx="10515600" cy="1325563"/>
          </a:xfrm>
        </p:spPr>
        <p:txBody>
          <a:bodyPr>
            <a:normAutofit/>
          </a:bodyPr>
          <a:lstStyle/>
          <a:p>
            <a:pPr algn="ctr"/>
            <a:r>
              <a:rPr lang="pt-BR" dirty="0"/>
              <a:t>Ouvidoria Municipal</a:t>
            </a:r>
          </a:p>
        </p:txBody>
      </p:sp>
    </p:spTree>
    <p:extLst>
      <p:ext uri="{BB962C8B-B14F-4D97-AF65-F5344CB8AC3E}">
        <p14:creationId xmlns:p14="http://schemas.microsoft.com/office/powerpoint/2010/main" val="2568273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pt-BR" dirty="0"/>
              <a:t>Atribuições da Ouvidoria</a:t>
            </a:r>
          </a:p>
        </p:txBody>
      </p:sp>
      <p:sp>
        <p:nvSpPr>
          <p:cNvPr id="3" name="Espaço Reservado para Conteúdo 2"/>
          <p:cNvSpPr>
            <a:spLocks noGrp="1"/>
          </p:cNvSpPr>
          <p:nvPr>
            <p:ph idx="1"/>
          </p:nvPr>
        </p:nvSpPr>
        <p:spPr>
          <a:xfrm>
            <a:off x="812075" y="2220686"/>
            <a:ext cx="10515600" cy="4362994"/>
          </a:xfrm>
        </p:spPr>
        <p:txBody>
          <a:bodyPr>
            <a:normAutofit fontScale="92500" lnSpcReduction="20000"/>
          </a:bodyPr>
          <a:lstStyle/>
          <a:p>
            <a:pPr algn="just">
              <a:buNone/>
            </a:pPr>
            <a:r>
              <a:rPr lang="pt-BR" sz="3600" dirty="0"/>
              <a:t>	Art. 13, </a:t>
            </a:r>
            <a:r>
              <a:rPr lang="pt-BR" sz="3600" i="1" dirty="0"/>
              <a:t>caput </a:t>
            </a:r>
            <a:r>
              <a:rPr lang="pt-BR" sz="3600" dirty="0"/>
              <a:t>– Atribuições:</a:t>
            </a:r>
          </a:p>
          <a:p>
            <a:pPr algn="just">
              <a:buNone/>
            </a:pPr>
            <a:r>
              <a:rPr lang="pt-BR" sz="3600" dirty="0"/>
              <a:t>I - promover a participação do usuário na administração pública, em cooperação com outras entidades de defesa do usuário;</a:t>
            </a:r>
          </a:p>
          <a:p>
            <a:pPr algn="just">
              <a:buNone/>
            </a:pPr>
            <a:r>
              <a:rPr lang="pt-BR" sz="3600" dirty="0"/>
              <a:t>II - acompanhar a prestação dos serviços, visando a garantir a sua efetividade;</a:t>
            </a:r>
          </a:p>
          <a:p>
            <a:pPr algn="just">
              <a:buNone/>
            </a:pPr>
            <a:r>
              <a:rPr lang="pt-BR" sz="3600" dirty="0"/>
              <a:t>III - propor aperfeiçoamentos na prestação dos serviços;</a:t>
            </a:r>
          </a:p>
          <a:p>
            <a:pPr algn="just">
              <a:buNone/>
            </a:pPr>
            <a:r>
              <a:rPr lang="pt-BR" sz="3600" dirty="0"/>
              <a:t>IV - auxiliar na prevenção e correção dos atos e procedimentos incompatíveis com os princípios estabelecidos nesta Lei;</a:t>
            </a:r>
          </a:p>
          <a:p>
            <a:pPr algn="just">
              <a:buNone/>
            </a:pPr>
            <a:endParaRPr lang="pt-BR" sz="3600" dirty="0"/>
          </a:p>
          <a:p>
            <a:pPr algn="just">
              <a:buNone/>
            </a:pPr>
            <a:endParaRPr lang="pt-BR" dirty="0"/>
          </a:p>
          <a:p>
            <a:pPr>
              <a:buNone/>
            </a:pPr>
            <a:endParaRPr lang="pt-BR" dirty="0"/>
          </a:p>
        </p:txBody>
      </p:sp>
      <p:pic>
        <p:nvPicPr>
          <p:cNvPr id="4" name="Imagem 3" descr="ouvidoria.jpg"/>
          <p:cNvPicPr>
            <a:picLocks noChangeAspect="1"/>
          </p:cNvPicPr>
          <p:nvPr/>
        </p:nvPicPr>
        <p:blipFill>
          <a:blip r:embed="rId3" cstate="print"/>
          <a:stretch>
            <a:fillRect/>
          </a:stretch>
        </p:blipFill>
        <p:spPr>
          <a:xfrm>
            <a:off x="9202585" y="703355"/>
            <a:ext cx="2507177" cy="1608772"/>
          </a:xfrm>
          <a:prstGeom prst="rect">
            <a:avLst/>
          </a:prstGeom>
        </p:spPr>
      </p:pic>
    </p:spTree>
    <p:extLst>
      <p:ext uri="{BB962C8B-B14F-4D97-AF65-F5344CB8AC3E}">
        <p14:creationId xmlns:p14="http://schemas.microsoft.com/office/powerpoint/2010/main" val="344834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pt-BR" dirty="0"/>
              <a:t>Atribuições da Ouvidoria</a:t>
            </a:r>
          </a:p>
        </p:txBody>
      </p:sp>
      <p:sp>
        <p:nvSpPr>
          <p:cNvPr id="3" name="Espaço Reservado para Conteúdo 2"/>
          <p:cNvSpPr>
            <a:spLocks noGrp="1"/>
          </p:cNvSpPr>
          <p:nvPr>
            <p:ph idx="1"/>
          </p:nvPr>
        </p:nvSpPr>
        <p:spPr>
          <a:xfrm>
            <a:off x="812075" y="2220686"/>
            <a:ext cx="10515600" cy="4362994"/>
          </a:xfrm>
        </p:spPr>
        <p:txBody>
          <a:bodyPr>
            <a:normAutofit fontScale="92500" lnSpcReduction="20000"/>
          </a:bodyPr>
          <a:lstStyle/>
          <a:p>
            <a:pPr algn="just">
              <a:buNone/>
            </a:pPr>
            <a:r>
              <a:rPr lang="pt-BR" sz="3600" dirty="0"/>
              <a:t>	Art. 13, </a:t>
            </a:r>
            <a:r>
              <a:rPr lang="pt-BR" sz="3600" i="1" dirty="0"/>
              <a:t>caput </a:t>
            </a:r>
            <a:r>
              <a:rPr lang="pt-BR" sz="3600" dirty="0"/>
              <a:t>– Atribuições:</a:t>
            </a:r>
          </a:p>
          <a:p>
            <a:pPr algn="just">
              <a:buNone/>
            </a:pPr>
            <a:r>
              <a:rPr lang="pt-BR" sz="3600" dirty="0"/>
              <a:t>V - propor a adoção de medidas para a defesa dos direitos do usuário, em observância às determinações desta Lei;</a:t>
            </a:r>
          </a:p>
          <a:p>
            <a:pPr algn="just">
              <a:buNone/>
            </a:pPr>
            <a:r>
              <a:rPr lang="pt-BR" sz="3600" dirty="0"/>
              <a:t>VI - receber, analisar e encaminhar às autoridades competentes as manifestações, acompanhando o tratamento e a efetiva conclusão das manifestações de usuário perante órgão ou entidade a que se vincula; e</a:t>
            </a:r>
          </a:p>
          <a:p>
            <a:pPr algn="just">
              <a:buNone/>
            </a:pPr>
            <a:r>
              <a:rPr lang="pt-BR" sz="3600" dirty="0"/>
              <a:t>VII - promover a adoção de mediação e conciliação entre o usuário e o órgão ou a entidade pública, sem prejuízo de outros órgãos competentes.</a:t>
            </a:r>
          </a:p>
          <a:p>
            <a:pPr algn="just">
              <a:buNone/>
            </a:pPr>
            <a:endParaRPr lang="pt-BR" sz="3600" dirty="0"/>
          </a:p>
          <a:p>
            <a:pPr algn="just">
              <a:buNone/>
            </a:pPr>
            <a:endParaRPr lang="pt-BR" dirty="0"/>
          </a:p>
          <a:p>
            <a:pPr>
              <a:buNone/>
            </a:pPr>
            <a:endParaRPr lang="pt-BR" dirty="0"/>
          </a:p>
        </p:txBody>
      </p:sp>
      <p:pic>
        <p:nvPicPr>
          <p:cNvPr id="4" name="Imagem 3" descr="ouvidoria.jpg"/>
          <p:cNvPicPr>
            <a:picLocks noChangeAspect="1"/>
          </p:cNvPicPr>
          <p:nvPr/>
        </p:nvPicPr>
        <p:blipFill>
          <a:blip r:embed="rId3" cstate="print"/>
          <a:stretch>
            <a:fillRect/>
          </a:stretch>
        </p:blipFill>
        <p:spPr>
          <a:xfrm>
            <a:off x="9202585" y="703355"/>
            <a:ext cx="2507177" cy="1608772"/>
          </a:xfrm>
          <a:prstGeom prst="rect">
            <a:avLst/>
          </a:prstGeom>
        </p:spPr>
      </p:pic>
    </p:spTree>
    <p:extLst>
      <p:ext uri="{BB962C8B-B14F-4D97-AF65-F5344CB8AC3E}">
        <p14:creationId xmlns:p14="http://schemas.microsoft.com/office/powerpoint/2010/main" val="344834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12074" y="2272937"/>
            <a:ext cx="10826931" cy="4310743"/>
          </a:xfrm>
        </p:spPr>
        <p:txBody>
          <a:bodyPr>
            <a:normAutofit/>
          </a:bodyPr>
          <a:lstStyle/>
          <a:p>
            <a:pPr algn="just">
              <a:buNone/>
            </a:pPr>
            <a:r>
              <a:rPr lang="pt-BR" dirty="0"/>
              <a:t>	</a:t>
            </a:r>
            <a:r>
              <a:rPr lang="pt-BR" sz="3200" dirty="0"/>
              <a:t>Art. 14. Com vistas à realização de seus objetivos, </a:t>
            </a:r>
            <a:r>
              <a:rPr lang="pt-BR" sz="3200" b="1" dirty="0"/>
              <a:t>as ouvidorias deverão</a:t>
            </a:r>
            <a:r>
              <a:rPr lang="pt-BR" sz="3200" dirty="0"/>
              <a:t>:</a:t>
            </a:r>
          </a:p>
          <a:p>
            <a:pPr algn="just">
              <a:buNone/>
            </a:pPr>
            <a:r>
              <a:rPr lang="pt-BR" sz="3200" dirty="0"/>
              <a:t>I - receber, analisar e responder, por meio de mecanismos proativos e reativos, as manifestações encaminhadas por usuários de serviços públicos; e</a:t>
            </a:r>
          </a:p>
          <a:p>
            <a:pPr algn="just">
              <a:buNone/>
            </a:pPr>
            <a:r>
              <a:rPr lang="pt-BR" sz="3200" dirty="0"/>
              <a:t>II - elaborar, anualmente, relatório de gestão, que deverá consolidar as informações mencionadas no inciso I, e, com base nelas, apontar falhas e sugerir melhorias na prestação de serviços públicos.</a:t>
            </a:r>
          </a:p>
        </p:txBody>
      </p:sp>
      <p:sp>
        <p:nvSpPr>
          <p:cNvPr id="4" name="Título 1"/>
          <p:cNvSpPr>
            <a:spLocks noGrp="1"/>
          </p:cNvSpPr>
          <p:nvPr>
            <p:ph type="title"/>
          </p:nvPr>
        </p:nvSpPr>
        <p:spPr>
          <a:xfrm>
            <a:off x="720633" y="913766"/>
            <a:ext cx="10515600" cy="810531"/>
          </a:xfrm>
        </p:spPr>
        <p:txBody>
          <a:bodyPr>
            <a:normAutofit/>
          </a:bodyPr>
          <a:lstStyle/>
          <a:p>
            <a:pPr algn="ctr"/>
            <a:r>
              <a:rPr lang="pt-BR" dirty="0"/>
              <a:t>Deveres das Ouvidorias</a:t>
            </a:r>
          </a:p>
        </p:txBody>
      </p:sp>
      <p:pic>
        <p:nvPicPr>
          <p:cNvPr id="5" name="Imagem 4" descr="ouvidoria.jpg"/>
          <p:cNvPicPr>
            <a:picLocks noChangeAspect="1"/>
          </p:cNvPicPr>
          <p:nvPr/>
        </p:nvPicPr>
        <p:blipFill>
          <a:blip r:embed="rId3" cstate="print"/>
          <a:stretch>
            <a:fillRect/>
          </a:stretch>
        </p:blipFill>
        <p:spPr>
          <a:xfrm>
            <a:off x="9202585" y="703355"/>
            <a:ext cx="2507177" cy="1608772"/>
          </a:xfrm>
          <a:prstGeom prst="rect">
            <a:avLst/>
          </a:prstGeom>
        </p:spPr>
      </p:pic>
    </p:spTree>
    <p:extLst>
      <p:ext uri="{BB962C8B-B14F-4D97-AF65-F5344CB8AC3E}">
        <p14:creationId xmlns:p14="http://schemas.microsoft.com/office/powerpoint/2010/main" val="443972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12074" y="2272937"/>
            <a:ext cx="10826931" cy="4310743"/>
          </a:xfrm>
        </p:spPr>
        <p:txBody>
          <a:bodyPr>
            <a:normAutofit/>
          </a:bodyPr>
          <a:lstStyle/>
          <a:p>
            <a:pPr algn="just">
              <a:buNone/>
            </a:pPr>
            <a:r>
              <a:rPr lang="pt-BR" sz="3200" dirty="0"/>
              <a:t>Art. 15. O relatório de gestão de que trata o inciso II do </a:t>
            </a:r>
            <a:r>
              <a:rPr lang="pt-BR" sz="3200" b="1" dirty="0"/>
              <a:t>caput </a:t>
            </a:r>
            <a:r>
              <a:rPr lang="pt-BR" sz="3200" dirty="0"/>
              <a:t>do art. 14 deverá indicar, ao menos:</a:t>
            </a:r>
          </a:p>
          <a:p>
            <a:pPr algn="just">
              <a:buNone/>
            </a:pPr>
            <a:r>
              <a:rPr lang="pt-BR" sz="3200" dirty="0"/>
              <a:t>I - o número de manifestações recebidas no ano anterior;</a:t>
            </a:r>
          </a:p>
          <a:p>
            <a:pPr algn="just">
              <a:buNone/>
            </a:pPr>
            <a:r>
              <a:rPr lang="pt-BR" sz="3200" dirty="0"/>
              <a:t>II - os motivos das manifestações;</a:t>
            </a:r>
          </a:p>
          <a:p>
            <a:pPr algn="just">
              <a:buNone/>
            </a:pPr>
            <a:r>
              <a:rPr lang="pt-BR" sz="3200" dirty="0"/>
              <a:t>III - a análise dos pontos recorrentes; e</a:t>
            </a:r>
          </a:p>
          <a:p>
            <a:pPr algn="just">
              <a:buNone/>
            </a:pPr>
            <a:r>
              <a:rPr lang="pt-BR" sz="3200" dirty="0"/>
              <a:t>IV - as providências adotadas pela administração pública nas soluções apresentadas.</a:t>
            </a:r>
          </a:p>
        </p:txBody>
      </p:sp>
      <p:sp>
        <p:nvSpPr>
          <p:cNvPr id="4" name="Título 1"/>
          <p:cNvSpPr>
            <a:spLocks noGrp="1"/>
          </p:cNvSpPr>
          <p:nvPr>
            <p:ph type="title"/>
          </p:nvPr>
        </p:nvSpPr>
        <p:spPr>
          <a:xfrm>
            <a:off x="720633" y="913766"/>
            <a:ext cx="10515600" cy="810531"/>
          </a:xfrm>
        </p:spPr>
        <p:txBody>
          <a:bodyPr>
            <a:normAutofit/>
          </a:bodyPr>
          <a:lstStyle/>
          <a:p>
            <a:pPr algn="ctr"/>
            <a:r>
              <a:rPr lang="pt-BR" dirty="0"/>
              <a:t>Do Relatório anual da Ouvidoria</a:t>
            </a:r>
          </a:p>
        </p:txBody>
      </p:sp>
      <p:pic>
        <p:nvPicPr>
          <p:cNvPr id="5" name="Imagem 4" descr="ouvidoria.jpg"/>
          <p:cNvPicPr>
            <a:picLocks noChangeAspect="1"/>
          </p:cNvPicPr>
          <p:nvPr/>
        </p:nvPicPr>
        <p:blipFill>
          <a:blip r:embed="rId3" cstate="print"/>
          <a:stretch>
            <a:fillRect/>
          </a:stretch>
        </p:blipFill>
        <p:spPr>
          <a:xfrm>
            <a:off x="9488880" y="703355"/>
            <a:ext cx="2507177" cy="1608772"/>
          </a:xfrm>
          <a:prstGeom prst="rect">
            <a:avLst/>
          </a:prstGeom>
        </p:spPr>
      </p:pic>
    </p:spTree>
    <p:extLst>
      <p:ext uri="{BB962C8B-B14F-4D97-AF65-F5344CB8AC3E}">
        <p14:creationId xmlns:p14="http://schemas.microsoft.com/office/powerpoint/2010/main" val="443972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12074" y="2272937"/>
            <a:ext cx="10826931" cy="4310743"/>
          </a:xfrm>
        </p:spPr>
        <p:txBody>
          <a:bodyPr>
            <a:normAutofit/>
          </a:bodyPr>
          <a:lstStyle/>
          <a:p>
            <a:pPr algn="just">
              <a:buNone/>
            </a:pPr>
            <a:r>
              <a:rPr lang="pt-BR" sz="3600" dirty="0"/>
              <a:t>Art. 15. [...]</a:t>
            </a:r>
          </a:p>
          <a:p>
            <a:pPr algn="just">
              <a:buNone/>
            </a:pPr>
            <a:r>
              <a:rPr lang="pt-BR" sz="3600" dirty="0"/>
              <a:t>Parágrafo único. O relatório de gestão será:</a:t>
            </a:r>
          </a:p>
          <a:p>
            <a:pPr algn="just">
              <a:buNone/>
            </a:pPr>
            <a:r>
              <a:rPr lang="pt-BR" sz="3600" dirty="0"/>
              <a:t>I - encaminhado à autoridade máxima do órgão a que pertence a unidade de ouvidoria; e</a:t>
            </a:r>
          </a:p>
          <a:p>
            <a:pPr algn="just">
              <a:buNone/>
            </a:pPr>
            <a:r>
              <a:rPr lang="pt-BR" sz="3600" dirty="0"/>
              <a:t>II - disponibilizado integralmente na internet.</a:t>
            </a:r>
          </a:p>
        </p:txBody>
      </p:sp>
      <p:sp>
        <p:nvSpPr>
          <p:cNvPr id="4" name="Título 1"/>
          <p:cNvSpPr>
            <a:spLocks noGrp="1"/>
          </p:cNvSpPr>
          <p:nvPr>
            <p:ph type="title"/>
          </p:nvPr>
        </p:nvSpPr>
        <p:spPr>
          <a:xfrm>
            <a:off x="720633" y="913766"/>
            <a:ext cx="10515600" cy="810531"/>
          </a:xfrm>
        </p:spPr>
        <p:txBody>
          <a:bodyPr>
            <a:normAutofit/>
          </a:bodyPr>
          <a:lstStyle/>
          <a:p>
            <a:r>
              <a:rPr lang="pt-BR" dirty="0"/>
              <a:t>Destino do Relatório da Ouvidoria</a:t>
            </a:r>
          </a:p>
        </p:txBody>
      </p:sp>
      <p:pic>
        <p:nvPicPr>
          <p:cNvPr id="5" name="Imagem 4" descr="ouvidoria.jpg"/>
          <p:cNvPicPr>
            <a:picLocks noChangeAspect="1"/>
          </p:cNvPicPr>
          <p:nvPr/>
        </p:nvPicPr>
        <p:blipFill>
          <a:blip r:embed="rId3" cstate="print"/>
          <a:stretch>
            <a:fillRect/>
          </a:stretch>
        </p:blipFill>
        <p:spPr>
          <a:xfrm>
            <a:off x="9488880" y="703355"/>
            <a:ext cx="2507177" cy="1608772"/>
          </a:xfrm>
          <a:prstGeom prst="rect">
            <a:avLst/>
          </a:prstGeom>
        </p:spPr>
      </p:pic>
    </p:spTree>
    <p:extLst>
      <p:ext uri="{BB962C8B-B14F-4D97-AF65-F5344CB8AC3E}">
        <p14:creationId xmlns:p14="http://schemas.microsoft.com/office/powerpoint/2010/main" val="443972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77389" y="2729501"/>
            <a:ext cx="10515600" cy="1325563"/>
          </a:xfrm>
        </p:spPr>
        <p:txBody>
          <a:bodyPr>
            <a:normAutofit/>
          </a:bodyPr>
          <a:lstStyle/>
          <a:p>
            <a:pPr algn="ctr"/>
            <a:r>
              <a:rPr lang="pt-BR" dirty="0" smtClean="0"/>
              <a:t>Transparência pública</a:t>
            </a:r>
            <a:endParaRPr lang="pt-BR" dirty="0"/>
          </a:p>
        </p:txBody>
      </p:sp>
    </p:spTree>
    <p:extLst>
      <p:ext uri="{BB962C8B-B14F-4D97-AF65-F5344CB8AC3E}">
        <p14:creationId xmlns:p14="http://schemas.microsoft.com/office/powerpoint/2010/main" val="344834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77389" y="2729501"/>
            <a:ext cx="10515600" cy="1325563"/>
          </a:xfrm>
        </p:spPr>
        <p:txBody>
          <a:bodyPr>
            <a:normAutofit/>
          </a:bodyPr>
          <a:lstStyle/>
          <a:p>
            <a:pPr algn="ctr"/>
            <a:r>
              <a:rPr lang="pt-BR" dirty="0" smtClean="0"/>
              <a:t>Da avaliação periódica dos serviços prestados</a:t>
            </a:r>
            <a:endParaRPr lang="pt-BR" dirty="0"/>
          </a:p>
        </p:txBody>
      </p:sp>
    </p:spTree>
    <p:extLst>
      <p:ext uri="{BB962C8B-B14F-4D97-AF65-F5344CB8AC3E}">
        <p14:creationId xmlns:p14="http://schemas.microsoft.com/office/powerpoint/2010/main" val="2742251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fontScale="90000"/>
          </a:bodyPr>
          <a:lstStyle/>
          <a:p>
            <a:pPr algn="ctr"/>
            <a:r>
              <a:rPr lang="" dirty="0"/>
              <a:t>Da necessidade de avaliação peródica dos serviços prestados</a:t>
            </a:r>
            <a:endParaRPr lang="pt-BR" dirty="0"/>
          </a:p>
        </p:txBody>
      </p:sp>
      <p:sp>
        <p:nvSpPr>
          <p:cNvPr id="3" name="Espaço Reservado para Conteúdo 2"/>
          <p:cNvSpPr>
            <a:spLocks noGrp="1"/>
          </p:cNvSpPr>
          <p:nvPr>
            <p:ph idx="1"/>
          </p:nvPr>
        </p:nvSpPr>
        <p:spPr>
          <a:xfrm>
            <a:off x="812075" y="1815737"/>
            <a:ext cx="10515600" cy="4767943"/>
          </a:xfrm>
        </p:spPr>
        <p:txBody>
          <a:bodyPr>
            <a:noAutofit/>
          </a:bodyPr>
          <a:lstStyle/>
          <a:p>
            <a:pPr algn="just">
              <a:buNone/>
            </a:pPr>
            <a:r>
              <a:rPr lang="pt-BR" sz="3000" dirty="0"/>
              <a:t>	Art. 23. Os órgãos e entidades públicos abrangidos por esta Lei deverão avaliar os serviços prestados, nos seguintes aspectos:</a:t>
            </a:r>
          </a:p>
          <a:p>
            <a:pPr algn="just">
              <a:buNone/>
            </a:pPr>
            <a:r>
              <a:rPr lang="pt-BR" sz="3000" dirty="0"/>
              <a:t>I - satisfação do usuário com o serviço prestado;</a:t>
            </a:r>
          </a:p>
          <a:p>
            <a:pPr algn="just">
              <a:buNone/>
            </a:pPr>
            <a:r>
              <a:rPr lang="pt-BR" sz="3000" dirty="0"/>
              <a:t>II - qualidade do atendimento prestado ao usuário;</a:t>
            </a:r>
          </a:p>
          <a:p>
            <a:pPr algn="just">
              <a:buNone/>
            </a:pPr>
            <a:r>
              <a:rPr lang="pt-BR" sz="3000" dirty="0"/>
              <a:t>III - cumprimento dos compromissos e prazos definidos para a prestação dos serviços;</a:t>
            </a:r>
          </a:p>
          <a:p>
            <a:pPr algn="just">
              <a:buNone/>
            </a:pPr>
            <a:r>
              <a:rPr lang="pt-BR" sz="3000" dirty="0"/>
              <a:t>IV - quantidade de manifestações de usuários; e</a:t>
            </a:r>
          </a:p>
          <a:p>
            <a:pPr algn="just">
              <a:buNone/>
            </a:pPr>
            <a:r>
              <a:rPr lang="pt-BR" sz="3000" dirty="0"/>
              <a:t>V - medidas adotadas pela administração pública para melhoria e aperfeiçoamento da prestação do serviço.</a:t>
            </a:r>
          </a:p>
        </p:txBody>
      </p:sp>
    </p:spTree>
    <p:extLst>
      <p:ext uri="{BB962C8B-B14F-4D97-AF65-F5344CB8AC3E}">
        <p14:creationId xmlns:p14="http://schemas.microsoft.com/office/powerpoint/2010/main" val="1816768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fontScale="90000"/>
          </a:bodyPr>
          <a:lstStyle/>
          <a:p>
            <a:pPr algn="ctr"/>
            <a:r>
              <a:rPr lang="" dirty="0"/>
              <a:t>Da necessidade de avaliação peródica dos serviços prestados</a:t>
            </a:r>
            <a:endParaRPr lang="pt-BR" dirty="0"/>
          </a:p>
        </p:txBody>
      </p:sp>
      <p:sp>
        <p:nvSpPr>
          <p:cNvPr id="3" name="Espaço Reservado para Conteúdo 2"/>
          <p:cNvSpPr>
            <a:spLocks noGrp="1"/>
          </p:cNvSpPr>
          <p:nvPr>
            <p:ph idx="1"/>
          </p:nvPr>
        </p:nvSpPr>
        <p:spPr>
          <a:xfrm>
            <a:off x="812075" y="1815737"/>
            <a:ext cx="10515600" cy="4767943"/>
          </a:xfrm>
        </p:spPr>
        <p:txBody>
          <a:bodyPr>
            <a:noAutofit/>
          </a:bodyPr>
          <a:lstStyle/>
          <a:p>
            <a:pPr algn="just">
              <a:buNone/>
            </a:pPr>
            <a:r>
              <a:rPr lang="pt-BR" sz="3200" dirty="0"/>
              <a:t>§ 1º A avaliação será realizada por pesquisa de satisfação feita, no mínimo, a cada um ano, ou por qualquer outro meio que garanta significância estatística aos resultados.</a:t>
            </a:r>
          </a:p>
          <a:p>
            <a:pPr algn="just">
              <a:buNone/>
            </a:pPr>
            <a:r>
              <a:rPr lang="pt-BR" sz="3200" dirty="0"/>
              <a:t>§ 2º O resultado da avaliação deverá ser integralmente publicado no sítio do órgão ou entidade, incluindo o </a:t>
            </a:r>
            <a:r>
              <a:rPr lang="pt-BR" sz="3200" b="1" dirty="0"/>
              <a:t>ranking </a:t>
            </a:r>
            <a:r>
              <a:rPr lang="pt-BR" sz="3200" dirty="0"/>
              <a:t>das entidades com maior incidência de reclamação dos usuários na periodicidade a que se refere o § 1º, e servirá de subsídio para reorientar e ajustar os serviços prestados, em especial quanto ao cumprimento dos compromissos e dos padrões de qualidade de atendimento divulgados na Carta de Serviços ao Usuário.</a:t>
            </a:r>
          </a:p>
        </p:txBody>
      </p:sp>
    </p:spTree>
    <p:extLst>
      <p:ext uri="{BB962C8B-B14F-4D97-AF65-F5344CB8AC3E}">
        <p14:creationId xmlns:p14="http://schemas.microsoft.com/office/powerpoint/2010/main" val="1816768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77389" y="2729501"/>
            <a:ext cx="10515600" cy="1325563"/>
          </a:xfrm>
        </p:spPr>
        <p:txBody>
          <a:bodyPr>
            <a:normAutofit/>
          </a:bodyPr>
          <a:lstStyle/>
          <a:p>
            <a:pPr algn="ctr"/>
            <a:r>
              <a:rPr lang="pt-BR" dirty="0"/>
              <a:t>A manifestação dos usuários</a:t>
            </a:r>
          </a:p>
        </p:txBody>
      </p:sp>
    </p:spTree>
    <p:extLst>
      <p:ext uri="{BB962C8B-B14F-4D97-AF65-F5344CB8AC3E}">
        <p14:creationId xmlns:p14="http://schemas.microsoft.com/office/powerpoint/2010/main" val="3093327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pt-BR" dirty="0"/>
              <a:t>Manifestações dos Usuários – Art. 10</a:t>
            </a:r>
          </a:p>
        </p:txBody>
      </p:sp>
      <p:sp>
        <p:nvSpPr>
          <p:cNvPr id="3" name="Espaço Reservado para Conteúdo 2"/>
          <p:cNvSpPr>
            <a:spLocks noGrp="1"/>
          </p:cNvSpPr>
          <p:nvPr>
            <p:ph idx="1"/>
          </p:nvPr>
        </p:nvSpPr>
        <p:spPr>
          <a:xfrm>
            <a:off x="812075" y="1972491"/>
            <a:ext cx="10515600" cy="4611189"/>
          </a:xfrm>
        </p:spPr>
        <p:txBody>
          <a:bodyPr>
            <a:normAutofit lnSpcReduction="10000"/>
          </a:bodyPr>
          <a:lstStyle/>
          <a:p>
            <a:pPr algn="just">
              <a:buNone/>
            </a:pPr>
            <a:r>
              <a:rPr lang="pt-BR" dirty="0"/>
              <a:t>Art. 10. A manifestação será dirigida à ouvidoria do órgão ou entidade responsável e conterá a identificação do requerente.</a:t>
            </a:r>
          </a:p>
          <a:p>
            <a:pPr algn="just">
              <a:buNone/>
            </a:pPr>
            <a:r>
              <a:rPr lang="pt-BR" dirty="0"/>
              <a:t>§ 1º A identificação do requerente não conterá exigências que inviabilizem sua manifestação.</a:t>
            </a:r>
          </a:p>
          <a:p>
            <a:pPr algn="just">
              <a:buNone/>
            </a:pPr>
            <a:r>
              <a:rPr lang="pt-BR" dirty="0"/>
              <a:t>§ 2º São vedadas quaisquer exigências relativas aos motivos determinantes da apresentação de manifestações perante a ouvidoria.</a:t>
            </a:r>
          </a:p>
          <a:p>
            <a:pPr algn="just">
              <a:buNone/>
            </a:pPr>
            <a:r>
              <a:rPr lang="pt-BR" dirty="0"/>
              <a:t>§ 3º Caso não haja ouvidoria, o usuário poderá apresentar manifestações diretamente ao órgão ou entidade responsável pela execução do serviço e ao órgão ou entidade a que se subordinem ou se vinculem.</a:t>
            </a:r>
          </a:p>
        </p:txBody>
      </p:sp>
    </p:spTree>
    <p:extLst>
      <p:ext uri="{BB962C8B-B14F-4D97-AF65-F5344CB8AC3E}">
        <p14:creationId xmlns:p14="http://schemas.microsoft.com/office/powerpoint/2010/main" val="344834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pt-BR" dirty="0"/>
              <a:t>Manifestações dos Usuários – Art. 10</a:t>
            </a:r>
          </a:p>
        </p:txBody>
      </p:sp>
      <p:sp>
        <p:nvSpPr>
          <p:cNvPr id="3" name="Espaço Reservado para Conteúdo 2"/>
          <p:cNvSpPr>
            <a:spLocks noGrp="1"/>
          </p:cNvSpPr>
          <p:nvPr>
            <p:ph idx="1"/>
          </p:nvPr>
        </p:nvSpPr>
        <p:spPr>
          <a:xfrm>
            <a:off x="812075" y="1972491"/>
            <a:ext cx="10515600" cy="4611189"/>
          </a:xfrm>
        </p:spPr>
        <p:txBody>
          <a:bodyPr>
            <a:normAutofit fontScale="85000" lnSpcReduction="10000"/>
          </a:bodyPr>
          <a:lstStyle/>
          <a:p>
            <a:pPr algn="just">
              <a:buNone/>
            </a:pPr>
            <a:r>
              <a:rPr lang="pt-BR" dirty="0"/>
              <a:t>Art. 10. [...]</a:t>
            </a:r>
          </a:p>
          <a:p>
            <a:pPr algn="just">
              <a:buNone/>
            </a:pPr>
            <a:r>
              <a:rPr lang="pt-BR" dirty="0"/>
              <a:t>§ 4º A manifestação poderá ser feita por meio eletrônico, ou correspondência convencional, ou verbalmente, hipótese em que deverá ser reduzida a termo.</a:t>
            </a:r>
          </a:p>
          <a:p>
            <a:pPr algn="just">
              <a:buNone/>
            </a:pPr>
            <a:r>
              <a:rPr lang="pt-BR" dirty="0"/>
              <a:t>§ 5º No caso de manifestação por meio eletrônico, prevista no § 4º, respeitada a legislação específica de sigilo e proteção de dados, poderá a administração pública ou sua ouvidoria requerer meio de certificação da identidade do usuário.</a:t>
            </a:r>
          </a:p>
          <a:p>
            <a:pPr algn="just">
              <a:buNone/>
            </a:pPr>
            <a:r>
              <a:rPr lang="pt-BR" dirty="0"/>
              <a:t>§ 6º Os órgãos e entidades públicos abrangidos por esta Lei deverão colocar à disposição do usuário formulários simplificados e de fácil compreensão para a apresentação do requerimento previsto no </a:t>
            </a:r>
            <a:r>
              <a:rPr lang="pt-BR" b="1" dirty="0"/>
              <a:t>caput </a:t>
            </a:r>
            <a:r>
              <a:rPr lang="pt-BR" dirty="0"/>
              <a:t>, facultada ao usuário sua utilização.</a:t>
            </a:r>
          </a:p>
          <a:p>
            <a:pPr algn="just">
              <a:buNone/>
            </a:pPr>
            <a:r>
              <a:rPr lang="pt-BR" dirty="0"/>
              <a:t>§ 7º A identificação do requerente é informação pessoal protegida com restrição de acesso nos termos da </a:t>
            </a:r>
            <a:r>
              <a:rPr lang="pt-BR" dirty="0">
                <a:hlinkClick r:id="rId3"/>
              </a:rPr>
              <a:t>Lei nº 12.527, de 18 de novembro de 2011 </a:t>
            </a:r>
            <a:r>
              <a:rPr lang="pt-BR" dirty="0"/>
              <a:t>.</a:t>
            </a:r>
          </a:p>
        </p:txBody>
      </p:sp>
    </p:spTree>
    <p:extLst>
      <p:ext uri="{BB962C8B-B14F-4D97-AF65-F5344CB8AC3E}">
        <p14:creationId xmlns:p14="http://schemas.microsoft.com/office/powerpoint/2010/main" val="344834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pt-BR" dirty="0"/>
              <a:t>O Usuário é obrigado a se identificar?</a:t>
            </a:r>
          </a:p>
        </p:txBody>
      </p:sp>
      <p:sp>
        <p:nvSpPr>
          <p:cNvPr id="3" name="Espaço Reservado para Conteúdo 2"/>
          <p:cNvSpPr>
            <a:spLocks noGrp="1"/>
          </p:cNvSpPr>
          <p:nvPr>
            <p:ph idx="1"/>
          </p:nvPr>
        </p:nvSpPr>
        <p:spPr>
          <a:xfrm>
            <a:off x="812075" y="1750423"/>
            <a:ext cx="10515600" cy="4833257"/>
          </a:xfrm>
        </p:spPr>
        <p:txBody>
          <a:bodyPr>
            <a:normAutofit fontScale="92500" lnSpcReduction="20000"/>
          </a:bodyPr>
          <a:lstStyle/>
          <a:p>
            <a:pPr algn="just">
              <a:buNone/>
            </a:pPr>
            <a:r>
              <a:rPr lang="pt-BR" dirty="0"/>
              <a:t>Sim! Confirme dispõe o Artigo 10 caput, § 1º e 7º e Art. 10-A.</a:t>
            </a:r>
          </a:p>
          <a:p>
            <a:pPr algn="just">
              <a:buNone/>
            </a:pPr>
            <a:r>
              <a:rPr lang="pt-BR" dirty="0"/>
              <a:t>Art. 10. A manifestação será dirigida à ouvidoria do órgão ou entidade responsável e </a:t>
            </a:r>
            <a:r>
              <a:rPr lang="pt-BR" b="1" dirty="0"/>
              <a:t>conterá a identificação do requerente</a:t>
            </a:r>
          </a:p>
          <a:p>
            <a:pPr algn="just">
              <a:buNone/>
            </a:pPr>
            <a:r>
              <a:rPr lang="pt-BR" dirty="0"/>
              <a:t>§ 1º A identificação do requerente não conterá exigências que inviabilizem sua manifestação.</a:t>
            </a:r>
          </a:p>
          <a:p>
            <a:pPr algn="just">
              <a:buNone/>
            </a:pPr>
            <a:r>
              <a:rPr lang="pt-BR" dirty="0"/>
              <a:t>§ 7º A identificação do requerente é informação pessoal protegida com restrição de acesso nos termos da Lei nº 12.527, de 18 de novembro de 2011.</a:t>
            </a:r>
          </a:p>
          <a:p>
            <a:pPr algn="just">
              <a:buNone/>
            </a:pPr>
            <a:r>
              <a:rPr lang="pt-BR" dirty="0"/>
              <a:t> Art. 10-A. Para fins de acesso a informações e serviços, de exercício de direitos e obrigações ou de obtenção de benefícios perante os órgãos e as entidades federais, estaduais, distritais e municipais ou os serviços públicos delegados, </a:t>
            </a:r>
            <a:r>
              <a:rPr lang="pt-BR" b="1" dirty="0"/>
              <a:t>a apresentação de documento de identificação com fé pública em que conste o número de inscrição no Cadastro de Pessoas Físicas (CPF) será suficiente para identificação do cidadão</a:t>
            </a:r>
            <a:r>
              <a:rPr lang="pt-BR" dirty="0"/>
              <a:t>, dispensada a apresentação de qualquer outro documento.</a:t>
            </a:r>
          </a:p>
        </p:txBody>
      </p:sp>
    </p:spTree>
    <p:extLst>
      <p:ext uri="{BB962C8B-B14F-4D97-AF65-F5344CB8AC3E}">
        <p14:creationId xmlns:p14="http://schemas.microsoft.com/office/powerpoint/2010/main" val="344834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77389" y="2729501"/>
            <a:ext cx="10515600" cy="1325563"/>
          </a:xfrm>
        </p:spPr>
        <p:txBody>
          <a:bodyPr>
            <a:normAutofit/>
          </a:bodyPr>
          <a:lstStyle/>
          <a:p>
            <a:pPr algn="ctr"/>
            <a:r>
              <a:rPr lang="pt-BR" dirty="0"/>
              <a:t>As respostas da Ouvidoria</a:t>
            </a:r>
          </a:p>
        </p:txBody>
      </p:sp>
    </p:spTree>
    <p:extLst>
      <p:ext uri="{BB962C8B-B14F-4D97-AF65-F5344CB8AC3E}">
        <p14:creationId xmlns:p14="http://schemas.microsoft.com/office/powerpoint/2010/main" val="3420079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fontScale="90000"/>
          </a:bodyPr>
          <a:lstStyle/>
          <a:p>
            <a:pPr algn="ctr"/>
            <a:r>
              <a:rPr lang="" dirty="0"/>
              <a:t>A Ouvidoria pode recusar responder à manifestação do Usuário?</a:t>
            </a:r>
            <a:endParaRPr lang="pt-BR" dirty="0"/>
          </a:p>
        </p:txBody>
      </p:sp>
      <p:sp>
        <p:nvSpPr>
          <p:cNvPr id="3" name="Espaço Reservado para Conteúdo 2"/>
          <p:cNvSpPr>
            <a:spLocks noGrp="1"/>
          </p:cNvSpPr>
          <p:nvPr>
            <p:ph idx="1"/>
          </p:nvPr>
        </p:nvSpPr>
        <p:spPr>
          <a:xfrm>
            <a:off x="812075" y="1894114"/>
            <a:ext cx="10515600" cy="4689566"/>
          </a:xfrm>
        </p:spPr>
        <p:txBody>
          <a:bodyPr>
            <a:normAutofit fontScale="92500"/>
          </a:bodyPr>
          <a:lstStyle/>
          <a:p>
            <a:pPr algn="just">
              <a:buNone/>
            </a:pPr>
            <a:r>
              <a:rPr lang="pt-BR" sz="3600" dirty="0"/>
              <a:t>	Desde que o pedido cumpra os requisitos da lei, a Ouvidoria não se pode recusar a responder às manifestações do Usuário, nos termos do Artigo 11 da lei 13.460/17.</a:t>
            </a:r>
          </a:p>
          <a:p>
            <a:pPr algn="just">
              <a:buNone/>
            </a:pPr>
            <a:endParaRPr lang="pt-BR" sz="3600" dirty="0"/>
          </a:p>
          <a:p>
            <a:pPr algn="just">
              <a:buNone/>
            </a:pPr>
            <a:r>
              <a:rPr lang="pt-BR" sz="3600" dirty="0"/>
              <a:t>	Art. 11. Em nenhuma hipótese, será recusado o recebimento de manifestações formuladas nos termos desta Lei, sob pena de responsabilidade do agente público.</a:t>
            </a:r>
          </a:p>
          <a:p>
            <a:pPr algn="just">
              <a:buNone/>
            </a:pPr>
            <a:r>
              <a:rPr lang="pt-BR" dirty="0"/>
              <a:t>	</a:t>
            </a:r>
          </a:p>
        </p:txBody>
      </p:sp>
    </p:spTree>
    <p:extLst>
      <p:ext uri="{BB962C8B-B14F-4D97-AF65-F5344CB8AC3E}">
        <p14:creationId xmlns:p14="http://schemas.microsoft.com/office/powerpoint/2010/main" val="24252206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fontScale="90000"/>
          </a:bodyPr>
          <a:lstStyle/>
          <a:p>
            <a:pPr algn="ctr"/>
            <a:r>
              <a:rPr lang="" dirty="0"/>
              <a:t>O que se considera uma efetiva resposta da Ouvidoria?</a:t>
            </a:r>
            <a:endParaRPr lang="pt-BR" dirty="0"/>
          </a:p>
        </p:txBody>
      </p:sp>
      <p:sp>
        <p:nvSpPr>
          <p:cNvPr id="3" name="Espaço Reservado para Conteúdo 2"/>
          <p:cNvSpPr>
            <a:spLocks noGrp="1"/>
          </p:cNvSpPr>
          <p:nvPr>
            <p:ph idx="1"/>
          </p:nvPr>
        </p:nvSpPr>
        <p:spPr>
          <a:xfrm>
            <a:off x="812075" y="1881051"/>
            <a:ext cx="10515600" cy="4702629"/>
          </a:xfrm>
        </p:spPr>
        <p:txBody>
          <a:bodyPr>
            <a:normAutofit fontScale="92500" lnSpcReduction="20000"/>
          </a:bodyPr>
          <a:lstStyle/>
          <a:p>
            <a:pPr algn="just">
              <a:buNone/>
            </a:pPr>
            <a:r>
              <a:rPr lang="pt-BR" sz="3600" dirty="0"/>
              <a:t>	A lei 13.460/17 traz no bojo dos Incisos do Parágrafo Único do Artigo 12 os requisitos de uma eficiente resolução das manifestação:</a:t>
            </a:r>
          </a:p>
          <a:p>
            <a:pPr algn="just">
              <a:buNone/>
            </a:pPr>
            <a:r>
              <a:rPr lang="pt-BR" sz="3600" dirty="0"/>
              <a:t>I - recepção da manifestação no canal de atendimento adequado;</a:t>
            </a:r>
          </a:p>
          <a:p>
            <a:pPr algn="just">
              <a:buNone/>
            </a:pPr>
            <a:r>
              <a:rPr lang="pt-BR" sz="3600" dirty="0"/>
              <a:t>II - emissão de comprovante de recebimento da manifestação;</a:t>
            </a:r>
          </a:p>
          <a:p>
            <a:pPr algn="just">
              <a:buNone/>
            </a:pPr>
            <a:r>
              <a:rPr lang="pt-BR" sz="3600" dirty="0"/>
              <a:t>III - análise e obtenção de informações, quando necessário;</a:t>
            </a:r>
          </a:p>
          <a:p>
            <a:pPr algn="just">
              <a:buNone/>
            </a:pPr>
            <a:r>
              <a:rPr lang="pt-BR" sz="3600" dirty="0"/>
              <a:t>IV - decisão administrativa final; e</a:t>
            </a:r>
          </a:p>
          <a:p>
            <a:pPr algn="just">
              <a:buNone/>
            </a:pPr>
            <a:r>
              <a:rPr lang="pt-BR" sz="3600" dirty="0"/>
              <a:t>V - ciência ao usuário.</a:t>
            </a:r>
          </a:p>
        </p:txBody>
      </p:sp>
    </p:spTree>
    <p:extLst>
      <p:ext uri="{BB962C8B-B14F-4D97-AF65-F5344CB8AC3E}">
        <p14:creationId xmlns:p14="http://schemas.microsoft.com/office/powerpoint/2010/main" val="2425220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71549" y="581942"/>
            <a:ext cx="11401778" cy="707886"/>
          </a:xfrm>
          <a:prstGeom prst="rect">
            <a:avLst/>
          </a:prstGeom>
          <a:noFill/>
        </p:spPr>
        <p:txBody>
          <a:bodyPr wrap="square" rtlCol="0">
            <a:spAutoFit/>
          </a:bodyPr>
          <a:lstStyle/>
          <a:p>
            <a:pPr algn="ctr"/>
            <a:r>
              <a:rPr lang="pt-BR" sz="4000" dirty="0">
                <a:solidFill>
                  <a:prstClr val="black"/>
                </a:solidFill>
              </a:rPr>
              <a:t>Fundamentos Legais da Transparência Pública</a:t>
            </a:r>
          </a:p>
        </p:txBody>
      </p:sp>
      <p:sp>
        <p:nvSpPr>
          <p:cNvPr id="4" name="CaixaDeTexto 3"/>
          <p:cNvSpPr txBox="1"/>
          <p:nvPr/>
        </p:nvSpPr>
        <p:spPr>
          <a:xfrm>
            <a:off x="6375833" y="1659285"/>
            <a:ext cx="4424439" cy="4832092"/>
          </a:xfrm>
          <a:prstGeom prst="rect">
            <a:avLst/>
          </a:prstGeom>
          <a:noFill/>
          <a:ln>
            <a:solidFill>
              <a:schemeClr val="tx1"/>
            </a:solidFill>
          </a:ln>
        </p:spPr>
        <p:txBody>
          <a:bodyPr wrap="square" rtlCol="0">
            <a:spAutoFit/>
          </a:bodyPr>
          <a:lstStyle/>
          <a:p>
            <a:pPr algn="just"/>
            <a:r>
              <a:rPr lang="pt-BR" sz="2800" dirty="0">
                <a:solidFill>
                  <a:prstClr val="black"/>
                </a:solidFill>
              </a:rPr>
              <a:t>Constituição Federal de 1988</a:t>
            </a:r>
          </a:p>
          <a:p>
            <a:pPr algn="just"/>
            <a:r>
              <a:rPr lang="pt-BR" sz="2800" dirty="0">
                <a:solidFill>
                  <a:prstClr val="black"/>
                </a:solidFill>
              </a:rPr>
              <a:t>Art. 37. A administração pública direta e indireta de qualquer dos Poderes da União, dos Estados, do Distrito Federal e dos Municípios obedecerá aos princípios de legalidade, impessoalidade, moralidade, </a:t>
            </a:r>
            <a:r>
              <a:rPr lang="pt-BR" sz="2800" b="1" dirty="0">
                <a:solidFill>
                  <a:prstClr val="black"/>
                </a:solidFill>
              </a:rPr>
              <a:t>publicidade </a:t>
            </a:r>
            <a:r>
              <a:rPr lang="pt-BR" sz="2800" dirty="0">
                <a:solidFill>
                  <a:prstClr val="black"/>
                </a:solidFill>
              </a:rPr>
              <a:t>e eficiência e, também, ao seguinte:</a:t>
            </a:r>
          </a:p>
        </p:txBody>
      </p:sp>
      <p:pic>
        <p:nvPicPr>
          <p:cNvPr id="6" name="Imagem 5">
            <a:extLst>
              <a:ext uri="{FF2B5EF4-FFF2-40B4-BE49-F238E27FC236}">
                <a16:creationId xmlns:a16="http://schemas.microsoft.com/office/drawing/2014/main" xmlns="" id="{10E51472-13D6-787C-D896-FF2AD1BA8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46" y="1659285"/>
            <a:ext cx="5075291" cy="4876800"/>
          </a:xfrm>
          <a:prstGeom prst="rect">
            <a:avLst/>
          </a:prstGeom>
          <a:ln>
            <a:solidFill>
              <a:schemeClr val="tx1"/>
            </a:solidFill>
          </a:ln>
        </p:spPr>
      </p:pic>
    </p:spTree>
    <p:extLst>
      <p:ext uri="{BB962C8B-B14F-4D97-AF65-F5344CB8AC3E}">
        <p14:creationId xmlns:p14="http://schemas.microsoft.com/office/powerpoint/2010/main" val="2397661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fontScale="90000"/>
          </a:bodyPr>
          <a:lstStyle/>
          <a:p>
            <a:pPr algn="ctr"/>
            <a:r>
              <a:rPr lang="" dirty="0"/>
              <a:t>Qual o prazo de resposta atribuído às Ouvidorias?</a:t>
            </a:r>
            <a:endParaRPr lang="pt-BR" dirty="0"/>
          </a:p>
        </p:txBody>
      </p:sp>
      <p:sp>
        <p:nvSpPr>
          <p:cNvPr id="3" name="Espaço Reservado para Conteúdo 2"/>
          <p:cNvSpPr>
            <a:spLocks noGrp="1"/>
          </p:cNvSpPr>
          <p:nvPr>
            <p:ph idx="1"/>
          </p:nvPr>
        </p:nvSpPr>
        <p:spPr>
          <a:xfrm>
            <a:off x="812075" y="1881051"/>
            <a:ext cx="10515600" cy="4702629"/>
          </a:xfrm>
        </p:spPr>
        <p:txBody>
          <a:bodyPr>
            <a:normAutofit/>
          </a:bodyPr>
          <a:lstStyle/>
          <a:p>
            <a:pPr algn="just">
              <a:buNone/>
            </a:pPr>
            <a:r>
              <a:rPr lang="pt-BR" sz="4200" dirty="0"/>
              <a:t>	O Artigo 16 da lei 13.460/17 esclarece referido prazo:</a:t>
            </a:r>
          </a:p>
          <a:p>
            <a:pPr algn="just">
              <a:buNone/>
            </a:pPr>
            <a:r>
              <a:rPr lang="pt-BR" sz="4200" dirty="0"/>
              <a:t>	</a:t>
            </a:r>
          </a:p>
          <a:p>
            <a:pPr algn="just">
              <a:buNone/>
            </a:pPr>
            <a:r>
              <a:rPr lang="pt-BR" sz="4200" dirty="0"/>
              <a:t>	Art. 16. A ouvidoria encaminhará a decisão administrativa final ao usuário, observado o prazo de </a:t>
            </a:r>
            <a:r>
              <a:rPr lang="pt-BR" sz="4200" b="1" dirty="0"/>
              <a:t>trinta dias, prorrogável de forma justificada uma única vez, por igual período</a:t>
            </a:r>
            <a:r>
              <a:rPr lang="pt-BR" sz="4200" dirty="0"/>
              <a:t>.</a:t>
            </a:r>
          </a:p>
        </p:txBody>
      </p:sp>
    </p:spTree>
    <p:extLst>
      <p:ext uri="{BB962C8B-B14F-4D97-AF65-F5344CB8AC3E}">
        <p14:creationId xmlns:p14="http://schemas.microsoft.com/office/powerpoint/2010/main" val="2425220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28664" y="2652589"/>
            <a:ext cx="10515600" cy="1325563"/>
          </a:xfrm>
        </p:spPr>
        <p:txBody>
          <a:bodyPr>
            <a:normAutofit/>
          </a:bodyPr>
          <a:lstStyle/>
          <a:p>
            <a:pPr algn="ctr"/>
            <a:r>
              <a:rPr lang="pt-BR" dirty="0"/>
              <a:t>Do relacionamento da Ouvidoria com os demais órgãos</a:t>
            </a:r>
          </a:p>
        </p:txBody>
      </p:sp>
    </p:spTree>
    <p:extLst>
      <p:ext uri="{BB962C8B-B14F-4D97-AF65-F5344CB8AC3E}">
        <p14:creationId xmlns:p14="http://schemas.microsoft.com/office/powerpoint/2010/main" val="9908884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20633" y="913766"/>
            <a:ext cx="10515600" cy="810531"/>
          </a:xfrm>
        </p:spPr>
        <p:txBody>
          <a:bodyPr>
            <a:normAutofit/>
          </a:bodyPr>
          <a:lstStyle/>
          <a:p>
            <a:pPr algn="ctr"/>
            <a:r>
              <a:rPr lang="" dirty="0"/>
              <a:t>Relação da Ouvidoria com os demais setores</a:t>
            </a:r>
            <a:endParaRPr lang="pt-BR" dirty="0"/>
          </a:p>
        </p:txBody>
      </p:sp>
      <p:sp>
        <p:nvSpPr>
          <p:cNvPr id="3" name="Espaço Reservado para Conteúdo 2"/>
          <p:cNvSpPr>
            <a:spLocks noGrp="1"/>
          </p:cNvSpPr>
          <p:nvPr>
            <p:ph idx="1"/>
          </p:nvPr>
        </p:nvSpPr>
        <p:spPr>
          <a:xfrm>
            <a:off x="812075" y="1881051"/>
            <a:ext cx="10515600" cy="4702629"/>
          </a:xfrm>
        </p:spPr>
        <p:txBody>
          <a:bodyPr>
            <a:normAutofit fontScale="92500"/>
          </a:bodyPr>
          <a:lstStyle/>
          <a:p>
            <a:pPr algn="just">
              <a:buNone/>
            </a:pPr>
            <a:r>
              <a:rPr lang="pt-BR" sz="3000" dirty="0"/>
              <a:t>	Não raras vezes o Ouvidor não detém a informação a ser repassada ao Usuário, devendo solicitá-las de outros órgãos da Administração. O Parágrafo Único do Artigo 16 de Lei 13.460/17 trata do tema:</a:t>
            </a:r>
          </a:p>
          <a:p>
            <a:pPr algn="just">
              <a:buNone/>
            </a:pPr>
            <a:endParaRPr lang="pt-BR" sz="3000" dirty="0"/>
          </a:p>
          <a:p>
            <a:pPr algn="just">
              <a:buNone/>
            </a:pPr>
            <a:r>
              <a:rPr lang="pt-BR" sz="3000" dirty="0"/>
              <a:t>	Art. 16 [...]</a:t>
            </a:r>
          </a:p>
          <a:p>
            <a:pPr algn="just">
              <a:buNone/>
            </a:pPr>
            <a:r>
              <a:rPr lang="pt-BR" sz="3000" dirty="0"/>
              <a:t>	Parágrafo único. Observado o prazo previsto no </a:t>
            </a:r>
            <a:r>
              <a:rPr lang="pt-BR" sz="3000" b="1" dirty="0"/>
              <a:t>caput </a:t>
            </a:r>
            <a:r>
              <a:rPr lang="pt-BR" sz="3000" dirty="0"/>
              <a:t>, a ouvidoria poderá solicitar informações e esclarecimentos diretamente a agentes públicos do órgão ou entidade a que se vincula, e as solicitações devem ser respondidas no prazo de vinte dias, prorrogável de forma justificada uma única vez, por igual período.</a:t>
            </a:r>
          </a:p>
          <a:p>
            <a:pPr>
              <a:buNone/>
            </a:pPr>
            <a:endParaRPr lang="pt-BR" dirty="0"/>
          </a:p>
        </p:txBody>
      </p:sp>
    </p:spTree>
    <p:extLst>
      <p:ext uri="{BB962C8B-B14F-4D97-AF65-F5344CB8AC3E}">
        <p14:creationId xmlns:p14="http://schemas.microsoft.com/office/powerpoint/2010/main" val="2065459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554607"/>
            <a:ext cx="1140177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Transparência Pública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Sistemas externos de apoio à transparência</a:t>
            </a:r>
            <a:endParaRPr kumimoji="0" lang="pt-B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aixaDeTexto 4">
            <a:extLst>
              <a:ext uri="{FF2B5EF4-FFF2-40B4-BE49-F238E27FC236}">
                <a16:creationId xmlns="" xmlns:a16="http://schemas.microsoft.com/office/drawing/2014/main" id="{DBBD549F-CDB0-4B01-9F39-3FCF20411399}"/>
              </a:ext>
            </a:extLst>
          </p:cNvPr>
          <p:cNvSpPr txBox="1"/>
          <p:nvPr/>
        </p:nvSpPr>
        <p:spPr>
          <a:xfrm>
            <a:off x="355921" y="1528356"/>
            <a:ext cx="8526821" cy="29854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TCE-PR participa de evento para fortalecer ouvidorias em Mato Grosso do Sul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black"/>
                </a:solidFill>
                <a:effectLst/>
                <a:uLnTx/>
                <a:uFillTx/>
                <a:latin typeface="Calibri"/>
                <a:ea typeface="+mn-ea"/>
                <a:cs typeface="+mn-cs"/>
              </a:rPr>
              <a:t>O ouvidor do Tribunal de Contas do Estado do Paraná, Patrick Machado, foi um dos palestrantes do seminário A Ouvidoria como Ferramenta de Governança, realizado na última terça-feira (29 de março), em Campo Grande. O objetivo do evento foi debater a importância dessas estruturas de atendimento ao cidadão nos órgãos públicos e fortalecer as ouvidorias dos municípios de Mato Grosso do Sul.</a:t>
            </a:r>
          </a:p>
        </p:txBody>
      </p:sp>
      <p:sp>
        <p:nvSpPr>
          <p:cNvPr id="7" name="Retângulo 6"/>
          <p:cNvSpPr/>
          <p:nvPr/>
        </p:nvSpPr>
        <p:spPr>
          <a:xfrm>
            <a:off x="383178" y="5958729"/>
            <a:ext cx="115170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Fonte: https://www1.tce.pr.gov.br/noticias/tce-pr-participa-de-evento-para-fortalecer-ouvidorias-em-mato-grosso-do-sul/9741/N</a:t>
            </a:r>
          </a:p>
        </p:txBody>
      </p:sp>
      <p:sp>
        <p:nvSpPr>
          <p:cNvPr id="6" name="Retângulo 5"/>
          <p:cNvSpPr/>
          <p:nvPr/>
        </p:nvSpPr>
        <p:spPr>
          <a:xfrm>
            <a:off x="252548" y="4480561"/>
            <a:ext cx="11726092"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black"/>
                </a:solidFill>
                <a:effectLst/>
                <a:uLnTx/>
                <a:uFillTx/>
                <a:latin typeface="Calibri"/>
                <a:ea typeface="+mn-ea"/>
                <a:cs typeface="+mn-cs"/>
              </a:rPr>
              <a:t>"Neste cenário, as ouvidorias desempenham um papel muito importante, servindo como interlocutoras entre os cidadãos e os órgãos públicos e para aprimoramento dos serviços prestados. É por meio das sugestões da população que a administração pública consegue melhorar suas rotinas de trabalho, além de garantir a qualidade dos serviços", afirmou Machado.</a:t>
            </a:r>
          </a:p>
        </p:txBody>
      </p:sp>
      <p:pic>
        <p:nvPicPr>
          <p:cNvPr id="124930" name="Picture 2" descr="O ouvidor do Tribunal de Contas do Estado do Paran ..."/>
          <p:cNvPicPr>
            <a:picLocks noChangeAspect="1" noChangeArrowheads="1"/>
          </p:cNvPicPr>
          <p:nvPr/>
        </p:nvPicPr>
        <p:blipFill>
          <a:blip r:embed="rId3" cstate="print"/>
          <a:srcRect/>
          <a:stretch>
            <a:fillRect/>
          </a:stretch>
        </p:blipFill>
        <p:spPr bwMode="auto">
          <a:xfrm>
            <a:off x="8934994" y="1949659"/>
            <a:ext cx="3257006" cy="2376597"/>
          </a:xfrm>
          <a:prstGeom prst="rect">
            <a:avLst/>
          </a:prstGeom>
          <a:noFill/>
        </p:spPr>
      </p:pic>
    </p:spTree>
    <p:extLst>
      <p:ext uri="{BB962C8B-B14F-4D97-AF65-F5344CB8AC3E}">
        <p14:creationId xmlns:p14="http://schemas.microsoft.com/office/powerpoint/2010/main" val="3717152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463167"/>
            <a:ext cx="1140177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Transparência Pública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Sistemas externos de apoio à transparência</a:t>
            </a:r>
            <a:endParaRPr kumimoji="0" lang="pt-B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aixaDeTexto 4">
            <a:extLst>
              <a:ext uri="{FF2B5EF4-FFF2-40B4-BE49-F238E27FC236}">
                <a16:creationId xmlns="" xmlns:a16="http://schemas.microsoft.com/office/drawing/2014/main" id="{DBBD549F-CDB0-4B01-9F39-3FCF20411399}"/>
              </a:ext>
            </a:extLst>
          </p:cNvPr>
          <p:cNvSpPr txBox="1"/>
          <p:nvPr/>
        </p:nvSpPr>
        <p:spPr>
          <a:xfrm>
            <a:off x="0" y="1332414"/>
            <a:ext cx="885661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Ouvidoria do TCE-PR recebeu manifestações relativas a 73% dos municípios em 2021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a:ea typeface="+mn-ea"/>
                <a:cs typeface="+mn-cs"/>
              </a:rPr>
              <a:t>Cada vez mais, o cidadão paranaense vê no Tribunal de Contas do Estado um aliado no combate à corrupção, ao desperdício de recursos e também um orientador da boa gestão pública. Essa é uma das principais constatações do balanço das atividades da Ouvidoria do TCE-PR em 2021, entregue ao presidente, conselheiro Fabio Camargo, na última quarta-feira (23 de março). Nas manifestações recebidas em 2021, 73% dos municípios paranaenses foram citados: 293 num universo de 399.</a:t>
            </a:r>
          </a:p>
        </p:txBody>
      </p:sp>
      <p:sp>
        <p:nvSpPr>
          <p:cNvPr id="7" name="Retângulo 6"/>
          <p:cNvSpPr/>
          <p:nvPr/>
        </p:nvSpPr>
        <p:spPr>
          <a:xfrm>
            <a:off x="383178" y="5958729"/>
            <a:ext cx="115170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Fonte: https://www1.tce.pr.gov.br/noticias/ouvidoria-do-tce-pr-recebeu-manifestacoes-relativas-a-73-dos-municipios-em-2021/9725/N</a:t>
            </a:r>
          </a:p>
        </p:txBody>
      </p:sp>
      <p:sp>
        <p:nvSpPr>
          <p:cNvPr id="6" name="Retângulo 5"/>
          <p:cNvSpPr/>
          <p:nvPr/>
        </p:nvSpPr>
        <p:spPr>
          <a:xfrm>
            <a:off x="0" y="4323807"/>
            <a:ext cx="11978640" cy="16312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a:ea typeface="+mn-ea"/>
                <a:cs typeface="+mn-cs"/>
              </a:rPr>
              <a:t>"Conhecer os entes citados em cada manifestação é indispensável para o sucesso de qualquer busca por melhorias. Afinal, apenas compreendendo bem onde está a maior demanda é que seremos capazes de estabelecer uma comunicação e uma orientação eficiente, definir o planejamento e desenvolver produtos e serviços para atender às necessidades locais, visando a boa prestação do serviço público", afirma o ouvidor do TCE-PR, Patrick Machado.</a:t>
            </a:r>
          </a:p>
        </p:txBody>
      </p:sp>
      <p:pic>
        <p:nvPicPr>
          <p:cNvPr id="128002" name="Picture 2" descr="Ouvidoria - Municípios mais citados em manifestaçõ ..."/>
          <p:cNvPicPr>
            <a:picLocks noChangeAspect="1" noChangeArrowheads="1"/>
          </p:cNvPicPr>
          <p:nvPr/>
        </p:nvPicPr>
        <p:blipFill>
          <a:blip r:embed="rId3" cstate="print"/>
          <a:srcRect/>
          <a:stretch>
            <a:fillRect/>
          </a:stretch>
        </p:blipFill>
        <p:spPr bwMode="auto">
          <a:xfrm>
            <a:off x="8948057" y="502602"/>
            <a:ext cx="3243943" cy="3459468"/>
          </a:xfrm>
          <a:prstGeom prst="rect">
            <a:avLst/>
          </a:prstGeom>
          <a:noFill/>
        </p:spPr>
      </p:pic>
    </p:spTree>
    <p:extLst>
      <p:ext uri="{BB962C8B-B14F-4D97-AF65-F5344CB8AC3E}">
        <p14:creationId xmlns:p14="http://schemas.microsoft.com/office/powerpoint/2010/main" val="9842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463167"/>
            <a:ext cx="1140177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Transparência Pública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Sistemas externos de apoio à transparência</a:t>
            </a:r>
            <a:endParaRPr kumimoji="0" lang="pt-B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aixaDeTexto 4">
            <a:extLst>
              <a:ext uri="{FF2B5EF4-FFF2-40B4-BE49-F238E27FC236}">
                <a16:creationId xmlns="" xmlns:a16="http://schemas.microsoft.com/office/drawing/2014/main" id="{DBBD549F-CDB0-4B01-9F39-3FCF20411399}"/>
              </a:ext>
            </a:extLst>
          </p:cNvPr>
          <p:cNvSpPr txBox="1"/>
          <p:nvPr/>
        </p:nvSpPr>
        <p:spPr>
          <a:xfrm>
            <a:off x="0" y="1332414"/>
            <a:ext cx="885661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Calibri"/>
                <a:ea typeface="+mn-ea"/>
                <a:cs typeface="+mn-cs"/>
              </a:rPr>
              <a:t>Evento nacional online Ouvidoria Day tem a participação de quase 1.600 pessoas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a:ea typeface="+mn-ea"/>
                <a:cs typeface="+mn-cs"/>
              </a:rPr>
              <a:t>Contando com a participação das ouvidorias de todos os tribunais de contas estaduais e municipais, o evento online Ouvidoria Day, realizado na manhã desta quarta-feira (16 de março), foi assistido por 1.592 pessoas. Transmitido pela Escola de Contas do Tribunal de Contas do Estado do Rio Grande do Norte (TCE-RN), o evento marcou as comemorações do décimo aniversário do Dia do Ouvidor, instituído pela Lei Federal n°12.632/2012.</a:t>
            </a:r>
          </a:p>
        </p:txBody>
      </p:sp>
      <p:sp>
        <p:nvSpPr>
          <p:cNvPr id="7" name="Retângulo 6"/>
          <p:cNvSpPr/>
          <p:nvPr/>
        </p:nvSpPr>
        <p:spPr>
          <a:xfrm>
            <a:off x="383178" y="5958729"/>
            <a:ext cx="115170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Fonte: https://www1.tce.pr.gov.br/noticias/evento-nacional-online-ouvidoria-day-tem-a-participacao-de-quase-1600-pessoas/9708/N</a:t>
            </a:r>
          </a:p>
        </p:txBody>
      </p:sp>
      <p:sp>
        <p:nvSpPr>
          <p:cNvPr id="6" name="Retângulo 5"/>
          <p:cNvSpPr/>
          <p:nvPr/>
        </p:nvSpPr>
        <p:spPr>
          <a:xfrm>
            <a:off x="0" y="4075610"/>
            <a:ext cx="11978640"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100" b="0" i="0" u="none" strike="noStrike" kern="1200" cap="none" spc="0" normalizeH="0" baseline="0" noProof="0" dirty="0">
                <a:ln>
                  <a:noFill/>
                </a:ln>
                <a:solidFill>
                  <a:prstClr val="black"/>
                </a:solidFill>
                <a:effectLst/>
                <a:uLnTx/>
                <a:uFillTx/>
                <a:latin typeface="Calibri"/>
                <a:ea typeface="+mn-ea"/>
                <a:cs typeface="+mn-cs"/>
              </a:rPr>
              <a:t>Um dos palestrantes do evento foi o ouvidor do Tribunal de Contas do Estado do Paraná, Patrick Machado. Na exposição com o tema "A Ouvidoria e o Ouvidor", ele destacou que essa unidade traduz, na prática, o exercício do controle social sobre o gasto público. "Essa data é importante para a sensibilização interna e externa quanto à necessidade de entendermos que todas as manifestações da sociedade são legítimas e que elas não servem para aumentar a carga de trabalho dos órgãos públicos e sim para nortear ações positivas", afirmou Machado.</a:t>
            </a:r>
          </a:p>
        </p:txBody>
      </p:sp>
      <p:pic>
        <p:nvPicPr>
          <p:cNvPr id="129026" name="Picture 2" descr="Participantes do evento online Ouvidoria Day, re ..."/>
          <p:cNvPicPr>
            <a:picLocks noChangeAspect="1" noChangeArrowheads="1"/>
          </p:cNvPicPr>
          <p:nvPr/>
        </p:nvPicPr>
        <p:blipFill>
          <a:blip r:embed="rId3" cstate="print"/>
          <a:srcRect/>
          <a:stretch>
            <a:fillRect/>
          </a:stretch>
        </p:blipFill>
        <p:spPr bwMode="auto">
          <a:xfrm>
            <a:off x="8882743" y="1892572"/>
            <a:ext cx="3090363" cy="2000159"/>
          </a:xfrm>
          <a:prstGeom prst="rect">
            <a:avLst/>
          </a:prstGeom>
          <a:noFill/>
        </p:spPr>
      </p:pic>
    </p:spTree>
    <p:extLst>
      <p:ext uri="{BB962C8B-B14F-4D97-AF65-F5344CB8AC3E}">
        <p14:creationId xmlns:p14="http://schemas.microsoft.com/office/powerpoint/2010/main" val="652520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463167"/>
            <a:ext cx="1140177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libri"/>
                <a:ea typeface="+mn-ea"/>
                <a:cs typeface="+mn-cs"/>
              </a:rPr>
              <a:t>Transparência Pública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Sistemas externos de apoio à transparência</a:t>
            </a:r>
            <a:endParaRPr kumimoji="0" lang="pt-B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aixaDeTexto 4">
            <a:extLst>
              <a:ext uri="{FF2B5EF4-FFF2-40B4-BE49-F238E27FC236}">
                <a16:creationId xmlns="" xmlns:a16="http://schemas.microsoft.com/office/drawing/2014/main" id="{DBBD549F-CDB0-4B01-9F39-3FCF20411399}"/>
              </a:ext>
            </a:extLst>
          </p:cNvPr>
          <p:cNvSpPr txBox="1"/>
          <p:nvPr/>
        </p:nvSpPr>
        <p:spPr>
          <a:xfrm>
            <a:off x="0" y="1332414"/>
            <a:ext cx="8856617" cy="28931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Calibri"/>
                <a:ea typeface="+mn-ea"/>
                <a:cs typeface="+mn-cs"/>
              </a:rPr>
              <a:t>TCE-PR participa de evento em </a:t>
            </a:r>
            <a:r>
              <a:rPr kumimoji="0" lang="pt-BR" sz="2800" b="0" i="0" u="none" strike="noStrike" kern="1200" cap="none" spc="0" normalizeH="0" baseline="0" noProof="0" dirty="0" err="1">
                <a:ln>
                  <a:noFill/>
                </a:ln>
                <a:solidFill>
                  <a:prstClr val="black"/>
                </a:solidFill>
                <a:effectLst/>
                <a:uLnTx/>
                <a:uFillTx/>
                <a:latin typeface="Calibri"/>
                <a:ea typeface="+mn-ea"/>
                <a:cs typeface="+mn-cs"/>
              </a:rPr>
              <a:t>Paiçandu</a:t>
            </a:r>
            <a:r>
              <a:rPr kumimoji="0" lang="pt-BR" sz="2800" b="0" i="0" u="none" strike="noStrike" kern="1200" cap="none" spc="0" normalizeH="0" baseline="0" noProof="0" dirty="0">
                <a:ln>
                  <a:noFill/>
                </a:ln>
                <a:solidFill>
                  <a:prstClr val="black"/>
                </a:solidFill>
                <a:effectLst/>
                <a:uLnTx/>
                <a:uFillTx/>
                <a:latin typeface="Calibri"/>
                <a:ea typeface="+mn-ea"/>
                <a:cs typeface="+mn-cs"/>
              </a:rPr>
              <a:t> que estimula a atuação das ouvidorias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100" b="0" i="0" u="none" strike="noStrike" kern="1200" cap="none" spc="0" normalizeH="0" baseline="0" noProof="0" dirty="0">
                <a:ln>
                  <a:noFill/>
                </a:ln>
                <a:solidFill>
                  <a:prstClr val="black"/>
                </a:solidFill>
                <a:effectLst/>
                <a:uLnTx/>
                <a:uFillTx/>
                <a:latin typeface="Calibri"/>
                <a:ea typeface="+mn-ea"/>
                <a:cs typeface="+mn-cs"/>
              </a:rPr>
              <a:t>A Ouvidoria como ferramenta de participação social. Este é o tema da palestra do ouvidor do Tribunal de Contas do Estado do Paraná (TCE-PR), Patrick Machado, no evento Ouvidoria em Ação - 1º Encontro de Ouvidores no Município de </a:t>
            </a:r>
            <a:r>
              <a:rPr kumimoji="0" lang="pt-BR" sz="2100" b="0" i="0" u="none" strike="noStrike" kern="1200" cap="none" spc="0" normalizeH="0" baseline="0" noProof="0" dirty="0" err="1">
                <a:ln>
                  <a:noFill/>
                </a:ln>
                <a:solidFill>
                  <a:prstClr val="black"/>
                </a:solidFill>
                <a:effectLst/>
                <a:uLnTx/>
                <a:uFillTx/>
                <a:latin typeface="Calibri"/>
                <a:ea typeface="+mn-ea"/>
                <a:cs typeface="+mn-cs"/>
              </a:rPr>
              <a:t>Paiçandu</a:t>
            </a:r>
            <a:r>
              <a:rPr kumimoji="0" lang="pt-BR" sz="2100" b="0" i="0" u="none" strike="noStrike" kern="1200" cap="none" spc="0" normalizeH="0" baseline="0" noProof="0" dirty="0">
                <a:ln>
                  <a:noFill/>
                </a:ln>
                <a:solidFill>
                  <a:prstClr val="black"/>
                </a:solidFill>
                <a:effectLst/>
                <a:uLnTx/>
                <a:uFillTx/>
                <a:latin typeface="Calibri"/>
                <a:ea typeface="+mn-ea"/>
                <a:cs typeface="+mn-cs"/>
              </a:rPr>
              <a:t>, que será realizado nesta quarta-feira (16 de março), na Câmara de Vereadores deste município da Região Metropolitana de Maringá, no Norte do Estado.</a:t>
            </a:r>
          </a:p>
        </p:txBody>
      </p:sp>
      <p:sp>
        <p:nvSpPr>
          <p:cNvPr id="7" name="Retângulo 6"/>
          <p:cNvSpPr/>
          <p:nvPr/>
        </p:nvSpPr>
        <p:spPr>
          <a:xfrm>
            <a:off x="383178" y="5958729"/>
            <a:ext cx="115170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Fonte: https://www1.tce.pr.gov.br/noticias/tce-pr-participa-de-evento-em-paicandu-que-estimula-a-atuacao-das-ouvidorias/9693/N</a:t>
            </a:r>
          </a:p>
        </p:txBody>
      </p:sp>
      <p:sp>
        <p:nvSpPr>
          <p:cNvPr id="6" name="Retângulo 5"/>
          <p:cNvSpPr/>
          <p:nvPr/>
        </p:nvSpPr>
        <p:spPr>
          <a:xfrm>
            <a:off x="0" y="4075610"/>
            <a:ext cx="1197864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a:ea typeface="+mn-ea"/>
                <a:cs typeface="+mn-cs"/>
              </a:rPr>
              <a:t>O objetivo do encontro, que marca o Dia do Ouvidor, é estimular as atividades das ouvidorias nas instituições públicas, destacando seu papel como instrumento de controle social e sua contribuição para o fortalecimento da democracia. Os demais palestrantes convidados são o ouvidor-geral do Estado do Paraná, </a:t>
            </a:r>
            <a:r>
              <a:rPr kumimoji="0" lang="pt-BR" sz="2400" b="0" i="0" u="none" strike="noStrike" kern="1200" cap="none" spc="0" normalizeH="0" baseline="0" noProof="0" dirty="0" err="1">
                <a:ln>
                  <a:noFill/>
                </a:ln>
                <a:solidFill>
                  <a:prstClr val="black"/>
                </a:solidFill>
                <a:effectLst/>
                <a:uLnTx/>
                <a:uFillTx/>
                <a:latin typeface="Calibri"/>
                <a:ea typeface="+mn-ea"/>
                <a:cs typeface="+mn-cs"/>
              </a:rPr>
              <a:t>Yohhan</a:t>
            </a:r>
            <a:r>
              <a:rPr kumimoji="0" lang="pt-BR" sz="2400" b="0" i="0" u="none" strike="noStrike" kern="1200" cap="none" spc="0" normalizeH="0" baseline="0" noProof="0" dirty="0">
                <a:ln>
                  <a:noFill/>
                </a:ln>
                <a:solidFill>
                  <a:prstClr val="black"/>
                </a:solidFill>
                <a:effectLst/>
                <a:uLnTx/>
                <a:uFillTx/>
                <a:latin typeface="Calibri"/>
                <a:ea typeface="+mn-ea"/>
                <a:cs typeface="+mn-cs"/>
              </a:rPr>
              <a:t> de Souza; e os ouvidores-gerais dos municípios de Foz do Iguaçu, Andréia </a:t>
            </a:r>
            <a:r>
              <a:rPr kumimoji="0" lang="pt-BR" sz="2400" b="0" i="0" u="none" strike="noStrike" kern="1200" cap="none" spc="0" normalizeH="0" baseline="0" noProof="0" dirty="0" err="1">
                <a:ln>
                  <a:noFill/>
                </a:ln>
                <a:solidFill>
                  <a:prstClr val="black"/>
                </a:solidFill>
                <a:effectLst/>
                <a:uLnTx/>
                <a:uFillTx/>
                <a:latin typeface="Calibri"/>
                <a:ea typeface="+mn-ea"/>
                <a:cs typeface="+mn-cs"/>
              </a:rPr>
              <a:t>Nagel</a:t>
            </a:r>
            <a:r>
              <a:rPr kumimoji="0" lang="pt-BR" sz="2400" b="0" i="0" u="none" strike="noStrike" kern="1200" cap="none" spc="0" normalizeH="0" baseline="0" noProof="0" dirty="0">
                <a:ln>
                  <a:noFill/>
                </a:ln>
                <a:solidFill>
                  <a:prstClr val="black"/>
                </a:solidFill>
                <a:effectLst/>
                <a:uLnTx/>
                <a:uFillTx/>
                <a:latin typeface="Calibri"/>
                <a:ea typeface="+mn-ea"/>
                <a:cs typeface="+mn-cs"/>
              </a:rPr>
              <a:t> Engler, e de Londrina, Alexandre Sanches Vicente.</a:t>
            </a:r>
          </a:p>
        </p:txBody>
      </p:sp>
      <p:pic>
        <p:nvPicPr>
          <p:cNvPr id="130050" name="Picture 2" descr="Atendimento na Ouvidoria do TCE-PR.&#10;Foto: Wagner ..."/>
          <p:cNvPicPr>
            <a:picLocks noChangeAspect="1" noChangeArrowheads="1"/>
          </p:cNvPicPr>
          <p:nvPr/>
        </p:nvPicPr>
        <p:blipFill>
          <a:blip r:embed="rId3" cstate="print"/>
          <a:srcRect/>
          <a:stretch>
            <a:fillRect/>
          </a:stretch>
        </p:blipFill>
        <p:spPr bwMode="auto">
          <a:xfrm>
            <a:off x="8895806" y="1175659"/>
            <a:ext cx="3296194" cy="2544251"/>
          </a:xfrm>
          <a:prstGeom prst="rect">
            <a:avLst/>
          </a:prstGeom>
          <a:noFill/>
        </p:spPr>
      </p:pic>
    </p:spTree>
    <p:extLst>
      <p:ext uri="{BB962C8B-B14F-4D97-AF65-F5344CB8AC3E}">
        <p14:creationId xmlns:p14="http://schemas.microsoft.com/office/powerpoint/2010/main" val="789006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55318" y="652509"/>
            <a:ext cx="10515600" cy="810531"/>
          </a:xfrm>
        </p:spPr>
        <p:txBody>
          <a:bodyPr>
            <a:noAutofit/>
          </a:bodyPr>
          <a:lstStyle/>
          <a:p>
            <a:pPr algn="ctr"/>
            <a:r>
              <a:rPr lang="pt-BR" sz="3000" dirty="0"/>
              <a:t>Quadro comparativo conforme cartilha transparência e proteção de dados do TCE-PR</a:t>
            </a:r>
            <a:endParaRPr lang="pt-BR" sz="3000" dirty="0"/>
          </a:p>
        </p:txBody>
      </p:sp>
      <p:pic>
        <p:nvPicPr>
          <p:cNvPr id="5" name="Espaço Reservado para Conteúd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63040"/>
            <a:ext cx="12192000" cy="5394960"/>
          </a:xfrm>
        </p:spPr>
      </p:pic>
    </p:spTree>
    <p:extLst>
      <p:ext uri="{BB962C8B-B14F-4D97-AF65-F5344CB8AC3E}">
        <p14:creationId xmlns:p14="http://schemas.microsoft.com/office/powerpoint/2010/main" val="333135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55318" y="652509"/>
            <a:ext cx="10515600" cy="810531"/>
          </a:xfrm>
        </p:spPr>
        <p:txBody>
          <a:bodyPr>
            <a:noAutofit/>
          </a:bodyPr>
          <a:lstStyle/>
          <a:p>
            <a:pPr algn="ctr"/>
            <a:r>
              <a:rPr lang="pt-BR" sz="3000" dirty="0"/>
              <a:t>Quadro comparativo conforme cartilha transparência e proteção de dados do TCE-PR</a:t>
            </a:r>
            <a:endParaRPr lang="pt-BR" sz="3000" dirty="0"/>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3041"/>
            <a:ext cx="12192000" cy="5394960"/>
          </a:xfrm>
          <a:prstGeom prst="rect">
            <a:avLst/>
          </a:prstGeom>
        </p:spPr>
      </p:pic>
    </p:spTree>
    <p:extLst>
      <p:ext uri="{BB962C8B-B14F-4D97-AF65-F5344CB8AC3E}">
        <p14:creationId xmlns:p14="http://schemas.microsoft.com/office/powerpoint/2010/main" val="9190765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55318" y="652509"/>
            <a:ext cx="10515600" cy="810531"/>
          </a:xfrm>
        </p:spPr>
        <p:txBody>
          <a:bodyPr>
            <a:noAutofit/>
          </a:bodyPr>
          <a:lstStyle/>
          <a:p>
            <a:pPr algn="ctr"/>
            <a:r>
              <a:rPr lang="pt-BR" sz="3000" dirty="0"/>
              <a:t>Quadro comparativo conforme cartilha transparência e proteção de dados do TCE-PR</a:t>
            </a:r>
            <a:endParaRPr lang="pt-BR" sz="3000" dirty="0"/>
          </a:p>
        </p:txBody>
      </p:sp>
      <p:sp>
        <p:nvSpPr>
          <p:cNvPr id="3" name="Espaço Reservado para Conteúdo 2"/>
          <p:cNvSpPr>
            <a:spLocks noGrp="1"/>
          </p:cNvSpPr>
          <p:nvPr>
            <p:ph idx="1"/>
          </p:nvPr>
        </p:nvSpPr>
        <p:spPr/>
        <p:txBody>
          <a:bodyPr/>
          <a:lstStyle/>
          <a:p>
            <a:endParaRPr lang="pt-B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3041"/>
            <a:ext cx="12192000" cy="5394960"/>
          </a:xfrm>
          <a:prstGeom prst="rect">
            <a:avLst/>
          </a:prstGeom>
        </p:spPr>
      </p:pic>
    </p:spTree>
    <p:extLst>
      <p:ext uri="{BB962C8B-B14F-4D97-AF65-F5344CB8AC3E}">
        <p14:creationId xmlns:p14="http://schemas.microsoft.com/office/powerpoint/2010/main" val="2023014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95111" y="740833"/>
            <a:ext cx="11401778" cy="707886"/>
          </a:xfrm>
          <a:prstGeom prst="rect">
            <a:avLst/>
          </a:prstGeom>
          <a:noFill/>
        </p:spPr>
        <p:txBody>
          <a:bodyPr wrap="square" rtlCol="0">
            <a:spAutoFit/>
          </a:bodyPr>
          <a:lstStyle/>
          <a:p>
            <a:pPr algn="ctr"/>
            <a:r>
              <a:rPr lang="pt-BR" sz="4000" dirty="0">
                <a:solidFill>
                  <a:prstClr val="black"/>
                </a:solidFill>
              </a:rPr>
              <a:t>Fundamentos Legais da Transparência Pública</a:t>
            </a:r>
          </a:p>
        </p:txBody>
      </p:sp>
      <p:sp>
        <p:nvSpPr>
          <p:cNvPr id="4" name="CaixaDeTexto 3"/>
          <p:cNvSpPr txBox="1"/>
          <p:nvPr/>
        </p:nvSpPr>
        <p:spPr>
          <a:xfrm>
            <a:off x="6616931" y="1654190"/>
            <a:ext cx="4876799" cy="4985980"/>
          </a:xfrm>
          <a:prstGeom prst="rect">
            <a:avLst/>
          </a:prstGeom>
          <a:noFill/>
          <a:ln>
            <a:solidFill>
              <a:schemeClr val="tx1"/>
            </a:solidFill>
          </a:ln>
        </p:spPr>
        <p:txBody>
          <a:bodyPr wrap="square" rtlCol="0">
            <a:spAutoFit/>
          </a:bodyPr>
          <a:lstStyle/>
          <a:p>
            <a:pPr algn="just"/>
            <a:r>
              <a:rPr lang="pt-BR" sz="2200" dirty="0">
                <a:solidFill>
                  <a:prstClr val="black"/>
                </a:solidFill>
              </a:rPr>
              <a:t>CRFB -“Art. 1º [...] Parágrafo único. Todo o poder emana do povo, que o exerce por meio de representantes eleitos ou diretamente, nos termos desta Constituição” </a:t>
            </a:r>
          </a:p>
          <a:p>
            <a:pPr algn="just"/>
            <a:r>
              <a:rPr lang="pt-BR" sz="2200" dirty="0">
                <a:solidFill>
                  <a:prstClr val="black"/>
                </a:solidFill>
              </a:rPr>
              <a:t>Daí se extraem dois princípios:</a:t>
            </a:r>
          </a:p>
          <a:p>
            <a:pPr algn="just">
              <a:buFont typeface="Arial" pitchFamily="34" charset="0"/>
              <a:buChar char="•"/>
            </a:pPr>
            <a:r>
              <a:rPr lang="pt-BR" sz="2200" b="1" dirty="0">
                <a:solidFill>
                  <a:prstClr val="black"/>
                </a:solidFill>
              </a:rPr>
              <a:t>O republicano</a:t>
            </a:r>
            <a:r>
              <a:rPr lang="pt-BR" sz="2200" dirty="0">
                <a:solidFill>
                  <a:prstClr val="black"/>
                </a:solidFill>
              </a:rPr>
              <a:t>, que impõe um governo fundado em leis e não nos interesses egoísticos dos ocupantes da função pública ou de seus correligionários;</a:t>
            </a:r>
          </a:p>
          <a:p>
            <a:pPr algn="just">
              <a:buFont typeface="Arial" pitchFamily="34" charset="0"/>
              <a:buChar char="•"/>
            </a:pPr>
            <a:r>
              <a:rPr lang="pt-BR" sz="2200" b="1" dirty="0">
                <a:solidFill>
                  <a:prstClr val="black"/>
                </a:solidFill>
              </a:rPr>
              <a:t>O democrático</a:t>
            </a:r>
            <a:r>
              <a:rPr lang="pt-BR" sz="2200" dirty="0">
                <a:solidFill>
                  <a:prstClr val="black"/>
                </a:solidFill>
              </a:rPr>
              <a:t>, que confere ao povo a titularidade do poder cujo exercício é parcialmente relegado aos representantes</a:t>
            </a:r>
            <a:r>
              <a:rPr lang="pt-BR" sz="2000" dirty="0">
                <a:solidFill>
                  <a:prstClr val="black"/>
                </a:solidFill>
              </a:rPr>
              <a:t>.</a:t>
            </a:r>
          </a:p>
          <a:p>
            <a:pPr algn="just"/>
            <a:r>
              <a:rPr lang="pt-BR" sz="1000" dirty="0">
                <a:solidFill>
                  <a:prstClr val="black"/>
                </a:solidFill>
              </a:rPr>
              <a:t>Direito administrativo / Irene Patrícia </a:t>
            </a:r>
            <a:r>
              <a:rPr lang="pt-BR" sz="1000" dirty="0" err="1">
                <a:solidFill>
                  <a:prstClr val="black"/>
                </a:solidFill>
              </a:rPr>
              <a:t>Nohara</a:t>
            </a:r>
            <a:r>
              <a:rPr lang="pt-BR" sz="1000" dirty="0">
                <a:solidFill>
                  <a:prstClr val="black"/>
                </a:solidFill>
              </a:rPr>
              <a:t>. –9. ed. –São Paulo: Atlas, 2019.</a:t>
            </a:r>
          </a:p>
        </p:txBody>
      </p:sp>
      <p:pic>
        <p:nvPicPr>
          <p:cNvPr id="5" name="Imagem 4">
            <a:extLst>
              <a:ext uri="{FF2B5EF4-FFF2-40B4-BE49-F238E27FC236}">
                <a16:creationId xmlns:a16="http://schemas.microsoft.com/office/drawing/2014/main" xmlns="" id="{0F252D38-C2AA-EBE0-5C55-64A9994AB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54190"/>
            <a:ext cx="4876800" cy="4876800"/>
          </a:xfrm>
          <a:prstGeom prst="rect">
            <a:avLst/>
          </a:prstGeom>
        </p:spPr>
      </p:pic>
    </p:spTree>
    <p:extLst>
      <p:ext uri="{BB962C8B-B14F-4D97-AF65-F5344CB8AC3E}">
        <p14:creationId xmlns:p14="http://schemas.microsoft.com/office/powerpoint/2010/main" val="38169301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55318" y="652509"/>
            <a:ext cx="10515600" cy="810531"/>
          </a:xfrm>
        </p:spPr>
        <p:txBody>
          <a:bodyPr>
            <a:noAutofit/>
          </a:bodyPr>
          <a:lstStyle/>
          <a:p>
            <a:pPr algn="ctr"/>
            <a:r>
              <a:rPr lang="pt-BR" sz="3000" dirty="0"/>
              <a:t>Quadro comparativo conforme cartilha transparência e proteção de dados do TCE-PR</a:t>
            </a:r>
            <a:endParaRPr lang="pt-BR" sz="3000" dirty="0"/>
          </a:p>
        </p:txBody>
      </p:sp>
      <p:sp>
        <p:nvSpPr>
          <p:cNvPr id="3" name="Espaço Reservado para Conteúdo 2"/>
          <p:cNvSpPr>
            <a:spLocks noGrp="1"/>
          </p:cNvSpPr>
          <p:nvPr>
            <p:ph idx="1"/>
          </p:nvPr>
        </p:nvSpPr>
        <p:spPr/>
        <p:txBody>
          <a:bodyPr/>
          <a:lstStyle/>
          <a:p>
            <a:endParaRPr lang="pt-BR"/>
          </a:p>
        </p:txBody>
      </p:sp>
      <p:pic>
        <p:nvPicPr>
          <p:cNvPr id="5" name="Espaço Reservado para Conteú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197"/>
            <a:ext cx="12192000" cy="5107803"/>
          </a:xfrm>
          <a:prstGeom prst="rect">
            <a:avLst/>
          </a:prstGeom>
        </p:spPr>
      </p:pic>
    </p:spTree>
    <p:extLst>
      <p:ext uri="{BB962C8B-B14F-4D97-AF65-F5344CB8AC3E}">
        <p14:creationId xmlns:p14="http://schemas.microsoft.com/office/powerpoint/2010/main" val="2242372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ITP</a:t>
            </a:r>
            <a:r>
              <a:rPr lang="pt-BR" sz="4000" b="1" dirty="0" smtClean="0">
                <a:solidFill>
                  <a:prstClr val="black"/>
                </a:solidFill>
              </a:rPr>
              <a:t> </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727586"/>
            <a:ext cx="10979499" cy="3180358"/>
          </a:xfrm>
          <a:prstGeom prst="rect">
            <a:avLst/>
          </a:prstGeom>
          <a:noFill/>
        </p:spPr>
        <p:txBody>
          <a:bodyPr wrap="square">
            <a:spAutoFit/>
          </a:bodyPr>
          <a:lstStyle/>
          <a:p>
            <a:pPr algn="just">
              <a:lnSpc>
                <a:spcPct val="115000"/>
              </a:lnSpc>
              <a:spcAft>
                <a:spcPts val="1000"/>
              </a:spcAft>
              <a:defRPr/>
            </a:pPr>
            <a:r>
              <a:rPr lang="pt-BR" sz="3200" b="1" dirty="0">
                <a:solidFill>
                  <a:prstClr val="black"/>
                </a:solidFill>
              </a:rPr>
              <a:t>14.1 Há informações sobre o atendimento presencial pela Ouvidoria (Indicação de endereço físico e telefone, além do horário de funcionamento)? </a:t>
            </a:r>
            <a:endParaRPr lang="pt-BR" sz="3200" b="1" dirty="0" smtClean="0">
              <a:solidFill>
                <a:prstClr val="black"/>
              </a:solidFill>
            </a:endParaRPr>
          </a:p>
          <a:p>
            <a:pPr algn="just">
              <a:lnSpc>
                <a:spcPct val="115000"/>
              </a:lnSpc>
              <a:spcAft>
                <a:spcPts val="1000"/>
              </a:spcAft>
              <a:defRPr/>
            </a:pPr>
            <a:r>
              <a:rPr lang="pt-BR" sz="3200" b="1" dirty="0">
                <a:solidFill>
                  <a:prstClr val="black"/>
                </a:solidFill>
              </a:rPr>
              <a:t>14.2. Há canal eletrônico de acesso/interação com a ouvidoria? </a:t>
            </a:r>
            <a:endParaRPr lang="pt-BR" sz="3200" b="1" dirty="0" smtClean="0">
              <a:solidFill>
                <a:prstClr val="black"/>
              </a:solidFill>
            </a:endParaRPr>
          </a:p>
          <a:p>
            <a:pPr algn="just">
              <a:lnSpc>
                <a:spcPct val="115000"/>
              </a:lnSpc>
              <a:spcAft>
                <a:spcPts val="1000"/>
              </a:spcAft>
              <a:defRPr/>
            </a:pPr>
            <a:r>
              <a:rPr lang="pt-BR" sz="3200" b="1" dirty="0">
                <a:solidFill>
                  <a:prstClr val="black"/>
                </a:solidFill>
              </a:rPr>
              <a:t>14.3 Divulga Carta de Serviços ao Usuário? </a:t>
            </a:r>
            <a:endParaRPr lang="pt-BR" sz="30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2503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727586"/>
            <a:ext cx="10979499" cy="4724370"/>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Município possui lei ou decreto, em conformidade com a Lei Federal nº 13.460/2017, que regulamente a existência de uma ouvidoria ou canal de comunicação oficial para que o cidadão possa apresentar manifestações? </a:t>
            </a:r>
            <a:endParaRPr lang="pt-BR" sz="2400" dirty="0" smtClean="0">
              <a:solidFill>
                <a:prstClr val="black"/>
              </a:solidFill>
            </a:endParaRP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lei ou decreto de regulamentação da ouvidoria ou canal de comunicação estabelece quais as atribuições, responsabilidades e atividades do canal de comunicação e/ou ouvidoria</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lei ou decreto que regulamenta a ouvidoria ou canal de comunicação prevê o recebimento de manifestações dos usuários de serviços públicos por meio de telefone, atendimento presencial, formulário eletrônico e/ou </a:t>
            </a:r>
            <a:r>
              <a:rPr lang="pt-BR" sz="2400" dirty="0" smtClean="0">
                <a:solidFill>
                  <a:prstClr val="black"/>
                </a:solidFill>
              </a:rPr>
              <a:t>e-mail?</a:t>
            </a:r>
          </a:p>
          <a:p>
            <a:pPr marL="457200" indent="-457200" algn="just">
              <a:lnSpc>
                <a:spcPct val="115000"/>
              </a:lnSpc>
              <a:spcAft>
                <a:spcPts val="1000"/>
              </a:spcAft>
              <a:buFont typeface="Arial" panose="020B0604020202020204" pitchFamily="34" charset="0"/>
              <a:buChar char="•"/>
              <a:defRPr/>
            </a:pPr>
            <a:endParaRPr lang="pt-BR" sz="24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299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727586"/>
            <a:ext cx="10979499" cy="4596130"/>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lei ou decreto de regulamentação da ouvidoria ou canal de comunicação prevê a possibilidade de manifestação dos usuários de serviços públicos classificadas como reclamações, denúncias, sugestões, elogios e outras formas de pronunciamentos</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lei ou decreto de regulamentação da ouvidoria ou canal de comunicação prevê mecanismos para avaliar o nível de satisfação dos usuários dos serviços públicos em relação aos serviços prestados pela ouvidoria</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lei ou decreto de regulamentação da ouvidoria ou canal de comunicação fixa o prazo de até 30 dias para encaminhamento de decisão administrativa final ao usuário, com possibilidade de prorrogação uma única vez por mais 30 dias, de forma justificada? </a:t>
            </a:r>
            <a:endParaRPr lang="pt-BR" sz="24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0496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550165"/>
            <a:ext cx="11425976" cy="5020862"/>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Município possui ato normativo que estabeleça o fluxo (ou mapeamento) de atendimento do Canal de Comunicação ou Ouvidoria, pela via presencial e eletrônica, desde o recebimento da requisição até a entrega da informação solicitada pelo cidadão? </a:t>
            </a:r>
            <a:endParaRPr lang="pt-BR" sz="2400" dirty="0" smtClean="0">
              <a:solidFill>
                <a:prstClr val="black"/>
              </a:solidFill>
            </a:endParaRP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ato normativo que descreve o fluxo de atendimento do Canal de Comunicação ou Ouvidoria identifica o responsável por realizar a recepção, a triagem, o encaminhamento e o oferecimento de resposta conclusiva às manifestações dos usuários de serviços públicos? </a:t>
            </a:r>
            <a:endParaRPr lang="pt-BR" sz="2400" dirty="0" smtClean="0">
              <a:solidFill>
                <a:prstClr val="black"/>
              </a:solidFill>
            </a:endParaRP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ato normativo que descreve o fluxo de atendimento do Canal de Comunicação ou Ouvidoria prevê a possibilidade de complementação da manifestação por parte do usuário e fixa prazo para que essa complementação ocorra? </a:t>
            </a:r>
            <a:endParaRPr lang="pt-BR" sz="24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2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550165"/>
            <a:ext cx="11425976" cy="4299639"/>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ouvidoria ou canal de comunicação realiza atendimento de forma presencial</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ouvidoria ou canal de comunicação realiza atendimento de manifestações por meio eletrônico</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Município disponibiliza em seu site oficial, ou no Portal da Transparência, instruções e informações atualizadas sobre as formas como os usuários de serviços públicos podem se manifestar, sendo no mínimo por via eletrônica (site), telefônica e presencial</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Município possui sistema eletrônico que possibilite o registro e o gerenciamento de todo o processo de manifestação recebido pela ouvidoria ou canal de comunicação? </a:t>
            </a:r>
            <a:endParaRPr lang="pt-BR" sz="24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3478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550165"/>
            <a:ext cx="11425976" cy="4724370"/>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Há formulário eletrônico para manifestação de usuários dos serviços públicos disponível na página da ouvidoria ou no canal de comunicação no site institucional da Prefeitura? </a:t>
            </a:r>
            <a:endParaRPr lang="pt-BR" sz="2400" dirty="0" smtClean="0">
              <a:solidFill>
                <a:prstClr val="black"/>
              </a:solidFill>
            </a:endParaRP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Há possibilidade de o usuário de serviços públicos, após o registro, acompanhar o trâmite de sua manifestação, por meio eletrônico, pelo protocolo fornecido</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manifestação do usuário de serviço público por meio de canal de comunicação ou ouvidoria é recebida sem que haja necessidade de explicitação de motivos ou razões de interesse da manifestação? </a:t>
            </a:r>
            <a:endParaRPr lang="pt-BR" sz="2400" dirty="0" smtClean="0">
              <a:solidFill>
                <a:prstClr val="black"/>
              </a:solidFill>
            </a:endParaRP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Município respeita o prazo de 30 dias para apresentar resposta às manifestações dos usuários de serviços públicos?</a:t>
            </a:r>
            <a:endParaRPr lang="pt-BR" sz="24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3923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550165"/>
            <a:ext cx="11425976" cy="4724370"/>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A ouvidoria ou canal de comunicação realizou estudo que indique o quantitativo ideal de profissionais necessários para o recebimento e tratamento das manifestações recebidas? </a:t>
            </a:r>
            <a:endParaRPr lang="pt-BR" sz="2400" dirty="0" smtClean="0">
              <a:solidFill>
                <a:prstClr val="black"/>
              </a:solidFill>
            </a:endParaRP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quantitativo de profissionais que atuam na ouvidoria ou canal de comunicação do município está de acordo com o estudo realizado</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Município designou formalmente servidor(es) para o recebimento de manifestações junto à ouvidoria ou canal de </a:t>
            </a:r>
            <a:r>
              <a:rPr lang="pt-BR" sz="2400" dirty="0" smtClean="0">
                <a:solidFill>
                  <a:prstClr val="black"/>
                </a:solidFill>
              </a:rPr>
              <a:t>comunicação?</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Os servidores para atuar junto à ouvidoria ou para o recebimento de manifestações no canal de comunicação foram capacitados, no ano de referência, para o exercício da função em relação aos processos técnicos de trabalho?</a:t>
            </a:r>
            <a:endParaRPr lang="pt-BR" sz="24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484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550165"/>
            <a:ext cx="11425976" cy="3193695"/>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Município elaborou relatório de gestão, para o exercício anterior ao ano de referência, que consolide o processo de recebimento, análise e respostas das manifestações dos usuários de serviços públicos, apontando eventuais falhas e sugestões de melhorias</a:t>
            </a:r>
            <a:r>
              <a:rPr lang="pt-BR" sz="2400"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relatório inclui um resumo consolidado com o número de manifestações recebidas e tratadas, detalhadas por tipo de atendimento (Presencial, Telefônico, Online e Carta), além da indicação do tempo médio de atendimento</a:t>
            </a:r>
            <a:r>
              <a:rPr lang="pt-BR" sz="2400" dirty="0" smtClean="0">
                <a:solidFill>
                  <a:prstClr val="black"/>
                </a:solidFill>
              </a:rPr>
              <a:t>?</a:t>
            </a:r>
          </a:p>
        </p:txBody>
      </p:sp>
    </p:spTree>
    <p:extLst>
      <p:ext uri="{BB962C8B-B14F-4D97-AF65-F5344CB8AC3E}">
        <p14:creationId xmlns:p14="http://schemas.microsoft.com/office/powerpoint/2010/main" val="18947518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Ouvidorias como exigência do </a:t>
            </a:r>
            <a:r>
              <a:rPr lang="pt-BR" sz="4000" b="1" u="sng" dirty="0" smtClean="0">
                <a:solidFill>
                  <a:prstClr val="black"/>
                </a:solidFill>
              </a:rPr>
              <a:t>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550165"/>
            <a:ext cx="11425976" cy="3296993"/>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endParaRPr lang="pt-BR" sz="2400" dirty="0" smtClean="0">
              <a:solidFill>
                <a:prstClr val="black"/>
              </a:solidFill>
            </a:endParaRPr>
          </a:p>
          <a:p>
            <a:pPr marL="457200" indent="-457200" algn="just">
              <a:lnSpc>
                <a:spcPct val="115000"/>
              </a:lnSpc>
              <a:spcAft>
                <a:spcPts val="1000"/>
              </a:spcAft>
              <a:buFont typeface="Arial" panose="020B0604020202020204" pitchFamily="34" charset="0"/>
              <a:buChar char="•"/>
              <a:defRPr/>
            </a:pPr>
            <a:r>
              <a:rPr lang="pt-BR" sz="2400" dirty="0">
                <a:solidFill>
                  <a:prstClr val="black"/>
                </a:solidFill>
              </a:rPr>
              <a:t>O relatório inclui uma demonstração consolidada da evolução mensal das quantidades de manifestações recebidas/tratadas por categoria (Reclamação, Denúncia, Comunicação, Sugestão, Elogio)? </a:t>
            </a:r>
            <a:endParaRPr lang="pt-BR" sz="2400" b="1" dirty="0">
              <a:solidFill>
                <a:prstClr val="black"/>
              </a:solidFill>
              <a:ea typeface="Calibri" panose="020F0502020204030204" pitchFamily="34" charset="0"/>
              <a:cs typeface="Times New Roman" panose="02020603050405020304" pitchFamily="18" charset="0"/>
            </a:endParaRPr>
          </a:p>
          <a:p>
            <a:pPr marL="457200" indent="-457200" algn="just">
              <a:lnSpc>
                <a:spcPct val="115000"/>
              </a:lnSpc>
              <a:spcAft>
                <a:spcPts val="1000"/>
              </a:spcAft>
              <a:buFont typeface="Arial" panose="020B0604020202020204" pitchFamily="34" charset="0"/>
              <a:buChar char="•"/>
              <a:defRPr/>
            </a:pPr>
            <a:r>
              <a:rPr lang="pt-BR" sz="2400" dirty="0" smtClean="0">
                <a:solidFill>
                  <a:prstClr val="black"/>
                </a:solidFill>
              </a:rPr>
              <a:t>O </a:t>
            </a:r>
            <a:r>
              <a:rPr lang="pt-BR" sz="2400" dirty="0">
                <a:solidFill>
                  <a:prstClr val="black"/>
                </a:solidFill>
              </a:rPr>
              <a:t>relatório contempla os pontos recorrentes apontados nas manifestações recebidas e as principais providências que foram tomadas pela administração de modo a solucionar os apontamentos realizados? </a:t>
            </a:r>
            <a:endParaRPr lang="pt-BR" sz="24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165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396" y="946304"/>
            <a:ext cx="11401778" cy="707886"/>
          </a:xfrm>
          <a:prstGeom prst="rect">
            <a:avLst/>
          </a:prstGeom>
          <a:noFill/>
        </p:spPr>
        <p:txBody>
          <a:bodyPr wrap="square" rtlCol="0">
            <a:spAutoFit/>
          </a:bodyPr>
          <a:lstStyle/>
          <a:p>
            <a:pPr algn="ctr"/>
            <a:r>
              <a:rPr lang="pt-BR" sz="4000" dirty="0">
                <a:solidFill>
                  <a:prstClr val="black"/>
                </a:solidFill>
              </a:rPr>
              <a:t>Fundamentos Legais da Transparência Pública</a:t>
            </a:r>
          </a:p>
        </p:txBody>
      </p:sp>
      <p:sp>
        <p:nvSpPr>
          <p:cNvPr id="4" name="CaixaDeTexto 3"/>
          <p:cNvSpPr txBox="1"/>
          <p:nvPr/>
        </p:nvSpPr>
        <p:spPr>
          <a:xfrm>
            <a:off x="711200" y="1751617"/>
            <a:ext cx="10769600" cy="3354765"/>
          </a:xfrm>
          <a:prstGeom prst="rect">
            <a:avLst/>
          </a:prstGeom>
          <a:noFill/>
        </p:spPr>
        <p:txBody>
          <a:bodyPr wrap="square" rtlCol="0">
            <a:spAutoFit/>
          </a:bodyPr>
          <a:lstStyle/>
          <a:p>
            <a:pPr algn="just"/>
            <a:r>
              <a:rPr lang="pt-BR" sz="3000" dirty="0">
                <a:solidFill>
                  <a:prstClr val="black"/>
                </a:solidFill>
              </a:rPr>
              <a:t>Constituição Federal de 1988 </a:t>
            </a:r>
          </a:p>
          <a:p>
            <a:pPr algn="just"/>
            <a:r>
              <a:rPr lang="pt-BR" sz="3000" dirty="0">
                <a:solidFill>
                  <a:prstClr val="black"/>
                </a:solidFill>
              </a:rPr>
              <a:t>Art. 5º XXXIII - todos têm direito a </a:t>
            </a:r>
            <a:r>
              <a:rPr lang="pt-BR" sz="3000" b="1" dirty="0">
                <a:solidFill>
                  <a:prstClr val="black"/>
                </a:solidFill>
              </a:rPr>
              <a:t>receber dos órgãos públicos informações de seu interesse particular</a:t>
            </a:r>
            <a:r>
              <a:rPr lang="pt-BR" sz="3000" dirty="0">
                <a:solidFill>
                  <a:prstClr val="black"/>
                </a:solidFill>
              </a:rPr>
              <a:t>, </a:t>
            </a:r>
            <a:r>
              <a:rPr lang="pt-BR" sz="3000" b="1" dirty="0">
                <a:solidFill>
                  <a:prstClr val="black"/>
                </a:solidFill>
              </a:rPr>
              <a:t>ou de interesse coletivo ou geral, que serão prestadas no prazo da lei</a:t>
            </a:r>
            <a:r>
              <a:rPr lang="pt-BR" sz="3000" dirty="0">
                <a:solidFill>
                  <a:prstClr val="black"/>
                </a:solidFill>
              </a:rPr>
              <a:t>, sob pena de responsabilidade, ressalvadas aquelas cujo sigilo seja imprescindível à segurança da sociedade e do Estado; </a:t>
            </a:r>
          </a:p>
          <a:p>
            <a:pPr algn="just"/>
            <a:endParaRPr lang="pt-BR" sz="3200" dirty="0">
              <a:solidFill>
                <a:prstClr val="black"/>
              </a:solidFill>
            </a:endParaRPr>
          </a:p>
        </p:txBody>
      </p:sp>
      <p:pic>
        <p:nvPicPr>
          <p:cNvPr id="7" name="Imagem 6">
            <a:extLst>
              <a:ext uri="{FF2B5EF4-FFF2-40B4-BE49-F238E27FC236}">
                <a16:creationId xmlns:a16="http://schemas.microsoft.com/office/drawing/2014/main" xmlns="" id="{9048C23F-BA26-0E14-9337-E2FDE8693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0" y="4042756"/>
            <a:ext cx="4328160" cy="2815244"/>
          </a:xfrm>
          <a:prstGeom prst="rect">
            <a:avLst/>
          </a:prstGeom>
        </p:spPr>
      </p:pic>
    </p:spTree>
    <p:extLst>
      <p:ext uri="{BB962C8B-B14F-4D97-AF65-F5344CB8AC3E}">
        <p14:creationId xmlns:p14="http://schemas.microsoft.com/office/powerpoint/2010/main" val="13156888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LGPD como exigência do </a:t>
            </a:r>
            <a:r>
              <a:rPr lang="pt-BR" sz="4000" b="1" u="sng" dirty="0" smtClean="0">
                <a:solidFill>
                  <a:prstClr val="black"/>
                </a:solidFill>
              </a:rPr>
              <a:t>PROGOV</a:t>
            </a:r>
            <a:endParaRPr lang="pt-BR" sz="4000" u="sng"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329002"/>
            <a:ext cx="10979499" cy="5206554"/>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600" b="1" dirty="0">
                <a:solidFill>
                  <a:prstClr val="black"/>
                </a:solidFill>
              </a:rPr>
              <a:t>O Município nomeou e divulgou o encarregado pelo tratamento de dados pessoais (DPO), segundo a Lei Geral de Proteção de Dados (LGPD)? </a:t>
            </a:r>
          </a:p>
          <a:p>
            <a:pPr marL="457200" indent="-457200" algn="just">
              <a:lnSpc>
                <a:spcPct val="115000"/>
              </a:lnSpc>
              <a:spcAft>
                <a:spcPts val="1000"/>
              </a:spcAft>
              <a:buFont typeface="Arial" panose="020B0604020202020204" pitchFamily="34" charset="0"/>
              <a:buChar char="•"/>
              <a:defRPr/>
            </a:pPr>
            <a:r>
              <a:rPr lang="pt-BR" sz="2600" b="1" dirty="0" smtClean="0">
                <a:solidFill>
                  <a:prstClr val="black"/>
                </a:solidFill>
              </a:rPr>
              <a:t>O </a:t>
            </a:r>
            <a:r>
              <a:rPr lang="pt-BR" sz="2600" b="1" dirty="0">
                <a:solidFill>
                  <a:prstClr val="black"/>
                </a:solidFill>
              </a:rPr>
              <a:t>Município disponibiliza canal específico </a:t>
            </a:r>
            <a:r>
              <a:rPr lang="pt-BR" sz="2600" b="1" dirty="0" smtClean="0">
                <a:solidFill>
                  <a:prstClr val="black"/>
                </a:solidFill>
              </a:rPr>
              <a:t>para atendimento </a:t>
            </a:r>
            <a:r>
              <a:rPr lang="pt-BR" sz="2600" b="1" dirty="0">
                <a:solidFill>
                  <a:prstClr val="black"/>
                </a:solidFill>
              </a:rPr>
              <a:t>de solicitações dos titulares de </a:t>
            </a:r>
            <a:r>
              <a:rPr lang="pt-BR" sz="2600" b="1" dirty="0" smtClean="0">
                <a:solidFill>
                  <a:prstClr val="black"/>
                </a:solidFill>
              </a:rPr>
              <a:t>dados pessoais</a:t>
            </a:r>
            <a:r>
              <a:rPr lang="pt-BR" sz="2600" b="1" dirty="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600" b="1" dirty="0" smtClean="0">
                <a:solidFill>
                  <a:prstClr val="black"/>
                </a:solidFill>
              </a:rPr>
              <a:t>O </a:t>
            </a:r>
            <a:r>
              <a:rPr lang="pt-BR" sz="2600" b="1" dirty="0">
                <a:solidFill>
                  <a:prstClr val="black"/>
                </a:solidFill>
              </a:rPr>
              <a:t>Município possui política interna de proteção </a:t>
            </a:r>
            <a:r>
              <a:rPr lang="pt-BR" sz="2600" b="1" dirty="0" smtClean="0">
                <a:solidFill>
                  <a:prstClr val="black"/>
                </a:solidFill>
              </a:rPr>
              <a:t>de dados </a:t>
            </a:r>
            <a:r>
              <a:rPr lang="pt-BR" sz="2600" b="1" dirty="0">
                <a:solidFill>
                  <a:prstClr val="black"/>
                </a:solidFill>
              </a:rPr>
              <a:t>pessoais para servidores e colaboradores?</a:t>
            </a:r>
          </a:p>
          <a:p>
            <a:pPr marL="457200" indent="-457200" algn="just">
              <a:lnSpc>
                <a:spcPct val="115000"/>
              </a:lnSpc>
              <a:spcAft>
                <a:spcPts val="1000"/>
              </a:spcAft>
              <a:buFont typeface="Arial" panose="020B0604020202020204" pitchFamily="34" charset="0"/>
              <a:buChar char="•"/>
              <a:defRPr/>
            </a:pPr>
            <a:r>
              <a:rPr lang="pt-BR" sz="2600" b="1" dirty="0" smtClean="0">
                <a:solidFill>
                  <a:prstClr val="black"/>
                </a:solidFill>
              </a:rPr>
              <a:t>O </a:t>
            </a:r>
            <a:r>
              <a:rPr lang="pt-BR" sz="2600" b="1" dirty="0">
                <a:solidFill>
                  <a:prstClr val="black"/>
                </a:solidFill>
              </a:rPr>
              <a:t>Município incentivou a participação de </a:t>
            </a:r>
            <a:r>
              <a:rPr lang="pt-BR" sz="2600" b="1" dirty="0" smtClean="0">
                <a:solidFill>
                  <a:prstClr val="black"/>
                </a:solidFill>
              </a:rPr>
              <a:t>seus servidores </a:t>
            </a:r>
            <a:r>
              <a:rPr lang="pt-BR" sz="2600" b="1" dirty="0">
                <a:solidFill>
                  <a:prstClr val="black"/>
                </a:solidFill>
              </a:rPr>
              <a:t>em capacitações sobre a LGPD no ano </a:t>
            </a:r>
            <a:r>
              <a:rPr lang="pt-BR" sz="2600" b="1" dirty="0" smtClean="0">
                <a:solidFill>
                  <a:prstClr val="black"/>
                </a:solidFill>
              </a:rPr>
              <a:t>de Referência? </a:t>
            </a:r>
          </a:p>
          <a:p>
            <a:pPr marL="457200" indent="-457200" algn="just">
              <a:lnSpc>
                <a:spcPct val="115000"/>
              </a:lnSpc>
              <a:spcAft>
                <a:spcPts val="1000"/>
              </a:spcAft>
              <a:buFont typeface="Arial" panose="020B0604020202020204" pitchFamily="34" charset="0"/>
              <a:buChar char="•"/>
              <a:defRPr/>
            </a:pPr>
            <a:r>
              <a:rPr lang="pt-BR" sz="2600" b="1" dirty="0">
                <a:solidFill>
                  <a:prstClr val="black"/>
                </a:solidFill>
                <a:ea typeface="Calibri" panose="020F0502020204030204" pitchFamily="34" charset="0"/>
                <a:cs typeface="Times New Roman" panose="02020603050405020304" pitchFamily="18" charset="0"/>
              </a:rPr>
              <a:t>O Município realizou o mapeamento/inventário </a:t>
            </a:r>
            <a:r>
              <a:rPr lang="pt-BR" sz="2600" b="1" dirty="0" smtClean="0">
                <a:solidFill>
                  <a:prstClr val="black"/>
                </a:solidFill>
                <a:ea typeface="Calibri" panose="020F0502020204030204" pitchFamily="34" charset="0"/>
                <a:cs typeface="Times New Roman" panose="02020603050405020304" pitchFamily="18" charset="0"/>
              </a:rPr>
              <a:t>dos dados </a:t>
            </a:r>
            <a:r>
              <a:rPr lang="pt-BR" sz="2600" b="1" dirty="0">
                <a:solidFill>
                  <a:prstClr val="black"/>
                </a:solidFill>
                <a:ea typeface="Calibri" panose="020F0502020204030204" pitchFamily="34" charset="0"/>
                <a:cs typeface="Times New Roman" panose="02020603050405020304" pitchFamily="18" charset="0"/>
              </a:rPr>
              <a:t>pessoais tratados, identificando onde e </a:t>
            </a:r>
            <a:r>
              <a:rPr lang="pt-BR" sz="2600" b="1" dirty="0" smtClean="0">
                <a:solidFill>
                  <a:prstClr val="black"/>
                </a:solidFill>
                <a:ea typeface="Calibri" panose="020F0502020204030204" pitchFamily="34" charset="0"/>
                <a:cs typeface="Times New Roman" panose="02020603050405020304" pitchFamily="18" charset="0"/>
              </a:rPr>
              <a:t>como são </a:t>
            </a:r>
            <a:r>
              <a:rPr lang="pt-BR" sz="2600" b="1" dirty="0">
                <a:solidFill>
                  <a:prstClr val="black"/>
                </a:solidFill>
                <a:ea typeface="Calibri" panose="020F0502020204030204" pitchFamily="34" charset="0"/>
                <a:cs typeface="Times New Roman" panose="02020603050405020304" pitchFamily="18" charset="0"/>
              </a:rPr>
              <a:t>armazenados e processados</a:t>
            </a:r>
            <a:r>
              <a:rPr lang="pt-BR" sz="2600" b="1" dirty="0" smtClean="0">
                <a:solidFill>
                  <a:prstClr val="black"/>
                </a:solidFill>
                <a:ea typeface="Calibri" panose="020F0502020204030204" pitchFamily="34" charset="0"/>
                <a:cs typeface="Times New Roman" panose="02020603050405020304" pitchFamily="18" charset="0"/>
              </a:rPr>
              <a:t>?</a:t>
            </a:r>
            <a:endParaRPr lang="pt-BR" sz="26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11704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93536" y="621116"/>
            <a:ext cx="11401778" cy="707886"/>
          </a:xfrm>
          <a:prstGeom prst="rect">
            <a:avLst/>
          </a:prstGeom>
          <a:noFill/>
        </p:spPr>
        <p:txBody>
          <a:bodyPr wrap="square" rtlCol="0">
            <a:spAutoFit/>
          </a:bodyPr>
          <a:lstStyle/>
          <a:p>
            <a:pPr algn="ctr">
              <a:defRPr/>
            </a:pPr>
            <a:r>
              <a:rPr lang="pt-BR" sz="4000" b="1" dirty="0" smtClean="0">
                <a:solidFill>
                  <a:prstClr val="black"/>
                </a:solidFill>
              </a:rPr>
              <a:t>LGPD como exigência do PROGOV</a:t>
            </a:r>
            <a:endParaRPr lang="pt-BR" sz="4000" dirty="0">
              <a:solidFill>
                <a:prstClr val="black"/>
              </a:solidFill>
              <a:ea typeface="Calibri" panose="020F0502020204030204" pitchFamily="34" charset="0"/>
              <a:cs typeface="Times New Roman" panose="02020603050405020304" pitchFamily="18" charset="0"/>
            </a:endParaRPr>
          </a:p>
        </p:txBody>
      </p:sp>
      <p:sp>
        <p:nvSpPr>
          <p:cNvPr id="5" name="CaixaDeTexto 4">
            <a:extLst>
              <a:ext uri="{FF2B5EF4-FFF2-40B4-BE49-F238E27FC236}">
                <a16:creationId xmlns:a16="http://schemas.microsoft.com/office/drawing/2014/main" xmlns="" id="{772033BA-9758-49AC-8865-9DD9826FAA84}"/>
              </a:ext>
            </a:extLst>
          </p:cNvPr>
          <p:cNvSpPr txBox="1"/>
          <p:nvPr/>
        </p:nvSpPr>
        <p:spPr>
          <a:xfrm>
            <a:off x="515815" y="1329002"/>
            <a:ext cx="10979499" cy="4950073"/>
          </a:xfrm>
          <a:prstGeom prst="rect">
            <a:avLst/>
          </a:prstGeom>
          <a:noFill/>
        </p:spPr>
        <p:txBody>
          <a:bodyPr wrap="square">
            <a:spAutoFit/>
          </a:bodyPr>
          <a:lstStyle/>
          <a:p>
            <a:pPr marL="457200" indent="-457200" algn="just">
              <a:lnSpc>
                <a:spcPct val="115000"/>
              </a:lnSpc>
              <a:spcAft>
                <a:spcPts val="1000"/>
              </a:spcAft>
              <a:buFont typeface="Arial" panose="020B0604020202020204" pitchFamily="34" charset="0"/>
              <a:buChar char="•"/>
              <a:defRPr/>
            </a:pPr>
            <a:r>
              <a:rPr lang="pt-BR" sz="2600" b="1" dirty="0">
                <a:solidFill>
                  <a:prstClr val="black"/>
                </a:solidFill>
              </a:rPr>
              <a:t>Todos os contratos firmados pelo Município </a:t>
            </a:r>
            <a:r>
              <a:rPr lang="pt-BR" sz="2600" b="1" dirty="0" smtClean="0">
                <a:solidFill>
                  <a:prstClr val="black"/>
                </a:solidFill>
              </a:rPr>
              <a:t>com fornecedores </a:t>
            </a:r>
            <a:r>
              <a:rPr lang="pt-BR" sz="2600" b="1" dirty="0">
                <a:solidFill>
                  <a:prstClr val="black"/>
                </a:solidFill>
              </a:rPr>
              <a:t>ou operadores que realizam </a:t>
            </a:r>
            <a:r>
              <a:rPr lang="pt-BR" sz="2600" b="1" dirty="0" smtClean="0">
                <a:solidFill>
                  <a:prstClr val="black"/>
                </a:solidFill>
              </a:rPr>
              <a:t>tratamento de </a:t>
            </a:r>
            <a:r>
              <a:rPr lang="pt-BR" sz="2600" b="1" dirty="0">
                <a:solidFill>
                  <a:prstClr val="black"/>
                </a:solidFill>
              </a:rPr>
              <a:t>dados pessoais incluem cláusulas específicas </a:t>
            </a:r>
            <a:r>
              <a:rPr lang="pt-BR" sz="2600" b="1" dirty="0" smtClean="0">
                <a:solidFill>
                  <a:prstClr val="black"/>
                </a:solidFill>
              </a:rPr>
              <a:t>de proteção </a:t>
            </a:r>
            <a:r>
              <a:rPr lang="pt-BR" sz="2600" b="1" dirty="0">
                <a:solidFill>
                  <a:prstClr val="black"/>
                </a:solidFill>
              </a:rPr>
              <a:t>de dados que exijam o cumprimento da </a:t>
            </a:r>
            <a:r>
              <a:rPr lang="pt-BR" sz="2600" b="1" dirty="0" smtClean="0">
                <a:solidFill>
                  <a:prstClr val="black"/>
                </a:solidFill>
              </a:rPr>
              <a:t>LGPD por </a:t>
            </a:r>
            <a:r>
              <a:rPr lang="pt-BR" sz="2600" b="1" dirty="0">
                <a:solidFill>
                  <a:prstClr val="black"/>
                </a:solidFill>
              </a:rPr>
              <a:t>parte desses terceiros</a:t>
            </a:r>
            <a:r>
              <a:rPr lang="pt-BR" sz="2600" b="1" dirty="0" smtClean="0">
                <a:solidFill>
                  <a:prstClr val="black"/>
                </a:solidFill>
              </a:rPr>
              <a:t>?</a:t>
            </a:r>
          </a:p>
          <a:p>
            <a:pPr marL="457200" indent="-457200" algn="just">
              <a:lnSpc>
                <a:spcPct val="115000"/>
              </a:lnSpc>
              <a:spcAft>
                <a:spcPts val="1000"/>
              </a:spcAft>
              <a:buFont typeface="Arial" panose="020B0604020202020204" pitchFamily="34" charset="0"/>
              <a:buChar char="•"/>
              <a:defRPr/>
            </a:pPr>
            <a:r>
              <a:rPr lang="pt-BR" sz="2600" b="1" dirty="0">
                <a:solidFill>
                  <a:prstClr val="black"/>
                </a:solidFill>
                <a:ea typeface="Calibri" panose="020F0502020204030204" pitchFamily="34" charset="0"/>
                <a:cs typeface="Times New Roman" panose="02020603050405020304" pitchFamily="18" charset="0"/>
              </a:rPr>
              <a:t>O Município implementou medidas técnicas </a:t>
            </a:r>
            <a:r>
              <a:rPr lang="pt-BR" sz="2600" b="1" dirty="0" smtClean="0">
                <a:solidFill>
                  <a:prstClr val="black"/>
                </a:solidFill>
                <a:ea typeface="Calibri" panose="020F0502020204030204" pitchFamily="34" charset="0"/>
                <a:cs typeface="Times New Roman" panose="02020603050405020304" pitchFamily="18" charset="0"/>
              </a:rPr>
              <a:t>e administrativas </a:t>
            </a:r>
            <a:r>
              <a:rPr lang="pt-BR" sz="2600" b="1" dirty="0">
                <a:solidFill>
                  <a:prstClr val="black"/>
                </a:solidFill>
                <a:ea typeface="Calibri" panose="020F0502020204030204" pitchFamily="34" charset="0"/>
                <a:cs typeface="Times New Roman" panose="02020603050405020304" pitchFamily="18" charset="0"/>
              </a:rPr>
              <a:t>de segurança para proteção dos </a:t>
            </a:r>
            <a:r>
              <a:rPr lang="pt-BR" sz="2600" b="1" dirty="0" smtClean="0">
                <a:solidFill>
                  <a:prstClr val="black"/>
                </a:solidFill>
                <a:ea typeface="Calibri" panose="020F0502020204030204" pitchFamily="34" charset="0"/>
                <a:cs typeface="Times New Roman" panose="02020603050405020304" pitchFamily="18" charset="0"/>
              </a:rPr>
              <a:t>dados pessoais </a:t>
            </a:r>
            <a:r>
              <a:rPr lang="pt-BR" sz="2600" b="1" dirty="0">
                <a:solidFill>
                  <a:prstClr val="black"/>
                </a:solidFill>
                <a:ea typeface="Calibri" panose="020F0502020204030204" pitchFamily="34" charset="0"/>
                <a:cs typeface="Times New Roman" panose="02020603050405020304" pitchFamily="18" charset="0"/>
              </a:rPr>
              <a:t>contra acessos não autorizados e </a:t>
            </a:r>
            <a:r>
              <a:rPr lang="pt-BR" sz="2600" b="1" dirty="0" smtClean="0">
                <a:solidFill>
                  <a:prstClr val="black"/>
                </a:solidFill>
                <a:ea typeface="Calibri" panose="020F0502020204030204" pitchFamily="34" charset="0"/>
                <a:cs typeface="Times New Roman" panose="02020603050405020304" pitchFamily="18" charset="0"/>
              </a:rPr>
              <a:t>situações acidentais </a:t>
            </a:r>
            <a:r>
              <a:rPr lang="pt-BR" sz="2600" b="1" dirty="0">
                <a:solidFill>
                  <a:prstClr val="black"/>
                </a:solidFill>
                <a:ea typeface="Calibri" panose="020F0502020204030204" pitchFamily="34" charset="0"/>
                <a:cs typeface="Times New Roman" panose="02020603050405020304" pitchFamily="18" charset="0"/>
              </a:rPr>
              <a:t>ou ilícitas</a:t>
            </a:r>
            <a:r>
              <a:rPr lang="pt-BR" sz="2600" b="1" dirty="0" smtClean="0">
                <a:solidFill>
                  <a:prstClr val="black"/>
                </a:solidFill>
                <a:ea typeface="Calibri" panose="020F0502020204030204" pitchFamily="34" charset="0"/>
                <a:cs typeface="Times New Roman" panose="02020603050405020304" pitchFamily="18" charset="0"/>
              </a:rPr>
              <a:t>?</a:t>
            </a:r>
          </a:p>
          <a:p>
            <a:pPr marL="457200" indent="-457200" algn="just">
              <a:lnSpc>
                <a:spcPct val="115000"/>
              </a:lnSpc>
              <a:spcAft>
                <a:spcPts val="1000"/>
              </a:spcAft>
              <a:buFont typeface="Arial" panose="020B0604020202020204" pitchFamily="34" charset="0"/>
              <a:buChar char="•"/>
              <a:defRPr/>
            </a:pPr>
            <a:r>
              <a:rPr lang="pt-BR" sz="2600" b="1" dirty="0">
                <a:solidFill>
                  <a:prstClr val="black"/>
                </a:solidFill>
                <a:ea typeface="Calibri" panose="020F0502020204030204" pitchFamily="34" charset="0"/>
                <a:cs typeface="Times New Roman" panose="02020603050405020304" pitchFamily="18" charset="0"/>
              </a:rPr>
              <a:t>Há um processo formalizado para resposta a </a:t>
            </a:r>
            <a:r>
              <a:rPr lang="pt-BR" sz="2600" b="1" dirty="0" smtClean="0">
                <a:solidFill>
                  <a:prstClr val="black"/>
                </a:solidFill>
                <a:ea typeface="Calibri" panose="020F0502020204030204" pitchFamily="34" charset="0"/>
                <a:cs typeface="Times New Roman" panose="02020603050405020304" pitchFamily="18" charset="0"/>
              </a:rPr>
              <a:t>incidentes de </a:t>
            </a:r>
            <a:r>
              <a:rPr lang="pt-BR" sz="2600" b="1" dirty="0">
                <a:solidFill>
                  <a:prstClr val="black"/>
                </a:solidFill>
                <a:ea typeface="Calibri" panose="020F0502020204030204" pitchFamily="34" charset="0"/>
                <a:cs typeface="Times New Roman" panose="02020603050405020304" pitchFamily="18" charset="0"/>
              </a:rPr>
              <a:t>segurança envolvendo dados pessoais, </a:t>
            </a:r>
            <a:r>
              <a:rPr lang="pt-BR" sz="2600" b="1" dirty="0" smtClean="0">
                <a:solidFill>
                  <a:prstClr val="black"/>
                </a:solidFill>
                <a:ea typeface="Calibri" panose="020F0502020204030204" pitchFamily="34" charset="0"/>
                <a:cs typeface="Times New Roman" panose="02020603050405020304" pitchFamily="18" charset="0"/>
              </a:rPr>
              <a:t>incluindo comunicação </a:t>
            </a:r>
            <a:r>
              <a:rPr lang="pt-BR" sz="2600" b="1" dirty="0">
                <a:solidFill>
                  <a:prstClr val="black"/>
                </a:solidFill>
                <a:ea typeface="Calibri" panose="020F0502020204030204" pitchFamily="34" charset="0"/>
                <a:cs typeface="Times New Roman" panose="02020603050405020304" pitchFamily="18" charset="0"/>
              </a:rPr>
              <a:t>à ANPD (Autoridade Nacional </a:t>
            </a:r>
            <a:r>
              <a:rPr lang="pt-BR" sz="2600" b="1" dirty="0" smtClean="0">
                <a:solidFill>
                  <a:prstClr val="black"/>
                </a:solidFill>
                <a:ea typeface="Calibri" panose="020F0502020204030204" pitchFamily="34" charset="0"/>
                <a:cs typeface="Times New Roman" panose="02020603050405020304" pitchFamily="18" charset="0"/>
              </a:rPr>
              <a:t>de Proteção </a:t>
            </a:r>
            <a:r>
              <a:rPr lang="pt-BR" sz="2600" b="1" dirty="0">
                <a:solidFill>
                  <a:prstClr val="black"/>
                </a:solidFill>
                <a:ea typeface="Calibri" panose="020F0502020204030204" pitchFamily="34" charset="0"/>
                <a:cs typeface="Times New Roman" panose="02020603050405020304" pitchFamily="18" charset="0"/>
              </a:rPr>
              <a:t>de Dados</a:t>
            </a:r>
            <a:r>
              <a:rPr lang="pt-BR" sz="2600" b="1" dirty="0" smtClean="0">
                <a:solidFill>
                  <a:prstClr val="black"/>
                </a:solidFill>
                <a:ea typeface="Calibri" panose="020F0502020204030204" pitchFamily="34" charset="0"/>
                <a:cs typeface="Times New Roman" panose="02020603050405020304" pitchFamily="18" charset="0"/>
              </a:rPr>
              <a:t>)?</a:t>
            </a:r>
            <a:endParaRPr lang="pt-BR" sz="2600"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41753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55318" y="652509"/>
            <a:ext cx="10515600" cy="810531"/>
          </a:xfrm>
        </p:spPr>
        <p:txBody>
          <a:bodyPr>
            <a:normAutofit/>
          </a:bodyPr>
          <a:lstStyle/>
          <a:p>
            <a:pPr algn="ctr"/>
            <a:r>
              <a:rPr lang="" dirty="0"/>
              <a:t>Como está sua ouvidoria?</a:t>
            </a:r>
            <a:endParaRPr lang="pt-BR" dirty="0"/>
          </a:p>
        </p:txBody>
      </p:sp>
      <p:sp>
        <p:nvSpPr>
          <p:cNvPr id="3" name="Espaço Reservado para Conteúdo 2"/>
          <p:cNvSpPr>
            <a:spLocks noGrp="1"/>
          </p:cNvSpPr>
          <p:nvPr>
            <p:ph idx="1"/>
          </p:nvPr>
        </p:nvSpPr>
        <p:spPr>
          <a:xfrm>
            <a:off x="812075" y="1606731"/>
            <a:ext cx="10515600" cy="4976949"/>
          </a:xfrm>
        </p:spPr>
        <p:txBody>
          <a:bodyPr>
            <a:normAutofit fontScale="70000" lnSpcReduction="20000"/>
          </a:bodyPr>
          <a:lstStyle/>
          <a:p>
            <a:pPr algn="just"/>
            <a:r>
              <a:rPr lang="pt-BR" sz="3600" dirty="0"/>
              <a:t>Preciso nomear mais ouvidores?</a:t>
            </a:r>
          </a:p>
          <a:p>
            <a:pPr algn="just"/>
            <a:r>
              <a:rPr lang="pt-BR" sz="3600" dirty="0"/>
              <a:t>A estrutura física atende às necessidades da Ouvidoria?</a:t>
            </a:r>
          </a:p>
          <a:p>
            <a:pPr algn="just"/>
            <a:r>
              <a:rPr lang="pt-BR" sz="3600" dirty="0"/>
              <a:t>Quais os obstáculos identificados para o usuário acessar a ouvidoria?</a:t>
            </a:r>
          </a:p>
          <a:p>
            <a:pPr algn="just"/>
            <a:r>
              <a:rPr lang="pt-BR" sz="3600" dirty="0"/>
              <a:t>Está acessível dentro do site oficial?</a:t>
            </a:r>
          </a:p>
          <a:p>
            <a:pPr algn="just"/>
            <a:r>
              <a:rPr lang="pt-BR" sz="3600" dirty="0"/>
              <a:t>A carta de serviços está publicada e é atualizada?</a:t>
            </a:r>
          </a:p>
          <a:p>
            <a:pPr algn="just"/>
            <a:r>
              <a:rPr lang="pt-BR" sz="3600" dirty="0"/>
              <a:t>As regras emitidas resolvem as necessidades da Ouvidoria?</a:t>
            </a:r>
          </a:p>
          <a:p>
            <a:pPr algn="just"/>
            <a:r>
              <a:rPr lang="pt-BR" sz="3600" dirty="0"/>
              <a:t>Existe apoio do pessoal do TI?</a:t>
            </a:r>
          </a:p>
          <a:p>
            <a:pPr algn="just"/>
            <a:r>
              <a:rPr lang="pt-BR" sz="3600" dirty="0"/>
              <a:t>Preciso treinar os servidores?</a:t>
            </a:r>
          </a:p>
          <a:p>
            <a:pPr algn="just"/>
            <a:r>
              <a:rPr lang="pt-BR" sz="3600" dirty="0"/>
              <a:t>Existe apoio do Controle Interno e do Jurídico?</a:t>
            </a:r>
          </a:p>
          <a:p>
            <a:pPr algn="just"/>
            <a:r>
              <a:rPr lang="pt-BR" sz="3600" dirty="0"/>
              <a:t>A autoridade máxima do órgão respalda as atividades do Ouvidor?</a:t>
            </a:r>
          </a:p>
          <a:p>
            <a:pPr algn="just"/>
            <a:r>
              <a:rPr lang="pt-BR" sz="3600" dirty="0"/>
              <a:t>O relatório anual é feito e publicado? E o </a:t>
            </a:r>
            <a:r>
              <a:rPr lang="pt-BR" sz="3600" dirty="0" err="1"/>
              <a:t>rankeamento</a:t>
            </a:r>
            <a:r>
              <a:rPr lang="pt-BR" sz="3600" dirty="0"/>
              <a:t>?</a:t>
            </a:r>
          </a:p>
          <a:p>
            <a:pPr algn="just"/>
            <a:r>
              <a:rPr lang="pt-BR" sz="3600" dirty="0"/>
              <a:t>É feita a pesquisa de satisfação do artigo 23?</a:t>
            </a:r>
          </a:p>
        </p:txBody>
      </p:sp>
    </p:spTree>
    <p:extLst>
      <p:ext uri="{BB962C8B-B14F-4D97-AF65-F5344CB8AC3E}">
        <p14:creationId xmlns:p14="http://schemas.microsoft.com/office/powerpoint/2010/main" val="2936078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699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47889" y="3379258"/>
            <a:ext cx="8836378" cy="1325563"/>
          </a:xfrm>
        </p:spPr>
        <p:txBody>
          <a:bodyPr>
            <a:normAutofit/>
          </a:bodyPr>
          <a:lstStyle/>
          <a:p>
            <a:r>
              <a:rPr lang="pt-BR" sz="3600" dirty="0">
                <a:solidFill>
                  <a:schemeClr val="bg1"/>
                </a:solidFill>
                <a:latin typeface="Arial" panose="020B0604020202020204" pitchFamily="34" charset="0"/>
                <a:cs typeface="Arial" panose="020B0604020202020204" pitchFamily="34" charset="0"/>
              </a:rPr>
              <a:t/>
            </a:r>
            <a:br>
              <a:rPr lang="pt-BR" sz="3600" dirty="0">
                <a:solidFill>
                  <a:schemeClr val="bg1"/>
                </a:solidFill>
                <a:latin typeface="Arial" panose="020B0604020202020204" pitchFamily="34" charset="0"/>
                <a:cs typeface="Arial" panose="020B0604020202020204" pitchFamily="34" charset="0"/>
              </a:rPr>
            </a:br>
            <a:endParaRPr lang="pt-BR"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0971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05965"/>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179</TotalTime>
  <Words>4723</Words>
  <Application>Microsoft Office PowerPoint</Application>
  <PresentationFormat>Widescreen</PresentationFormat>
  <Paragraphs>352</Paragraphs>
  <Slides>95</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95</vt:i4>
      </vt:variant>
    </vt:vector>
  </HeadingPairs>
  <TitlesOfParts>
    <vt:vector size="102" baseType="lpstr">
      <vt:lpstr>Arial</vt:lpstr>
      <vt:lpstr>Arial Black</vt:lpstr>
      <vt:lpstr>Calibri</vt:lpstr>
      <vt:lpstr>Calibri Light</vt:lpstr>
      <vt:lpstr>Times New Roman</vt:lpstr>
      <vt:lpstr>Tema do Office</vt:lpstr>
      <vt:lpstr>2_Tema do Office</vt:lpstr>
      <vt:lpstr>Apresentação do PowerPoint</vt:lpstr>
      <vt:lpstr>Apresentação do PowerPoint</vt:lpstr>
      <vt:lpstr>Apresentação do PowerPoint</vt:lpstr>
      <vt:lpstr> </vt:lpstr>
      <vt:lpstr>Apresentação do PowerPoint</vt:lpstr>
      <vt:lpstr>Transparência pública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TEMA 483 - STF</vt:lpstr>
      <vt:lpstr>DIVULGAÇÃO REMUNERAÇÃO SEM ESPECIFICAÇÃO</vt:lpstr>
      <vt:lpstr>DIVULGAÇÃO REMUNERAÇÃO SEM LEI</vt:lpstr>
      <vt:lpstr>DIVULGAÇÃO REMUNERAÇÃO DE FUNCIONÁRIOS DE AUTARQUIA</vt:lpstr>
      <vt:lpstr>Transparência X Intimidade - STF</vt:lpstr>
      <vt:lpstr>Transparência X Intimidade - STF</vt:lpstr>
      <vt:lpstr>Acesso holerites indevidamente</vt:lpstr>
      <vt:lpstr>Divulgação de holerite por jornal</vt:lpstr>
      <vt:lpstr>Divulgação motivos exoneração </vt:lpstr>
      <vt:lpstr>Divulgação servidores auxílio emergencial</vt:lpstr>
      <vt:lpstr>Apresentação do PowerPoint</vt:lpstr>
      <vt:lpstr>Divulgação salário terceirizados – Dano moral?</vt:lpstr>
      <vt:lpstr>Dano moral – vazamento de dados</vt:lpstr>
      <vt:lpstr>Dano moral – vazamento de dados</vt:lpstr>
      <vt:lpstr>Dano moral – vazamento de dados</vt:lpstr>
      <vt:lpstr>Apresentação do PowerPoint</vt:lpstr>
      <vt:lpstr>Acórdão, recorrido, da 1ª Primeira Câmara Cível do TJ/MGAPELAÇÃO CÍVEL/REEXAME NECESSÁRIO.</vt:lpstr>
      <vt:lpstr>LEI MUNICIPAL DE INICIATIVA PARLAMENTAR OBRIGA DIVULGAÇÃO VACINADOS</vt:lpstr>
      <vt:lpstr>COMPARTILHAMENTO INFORMAÇÕES PORTAL DA TRANSPARÊNCIA</vt:lpstr>
      <vt:lpstr>DIREITO DE RESPOSTA POR PUBLICAÇÃO DE DADOS COLHIDOS NO PORTAL DA TRANSPARÊNCIA</vt:lpstr>
      <vt:lpstr>Origem da Lei 13.460/2017</vt:lpstr>
      <vt:lpstr>Previsão constitucional</vt:lpstr>
      <vt:lpstr>Previsão constitucional</vt:lpstr>
      <vt:lpstr>Emenda Constitucional 19, de 4 de junho de 1998</vt:lpstr>
      <vt:lpstr>ADI por omissão</vt:lpstr>
      <vt:lpstr>ADI por omissão</vt:lpstr>
      <vt:lpstr>ADI por omissão</vt:lpstr>
      <vt:lpstr>Estrutura da Lei 13.460/2017  25 artigos e 7 capítulos:</vt:lpstr>
      <vt:lpstr>Ouvidoria Municipal</vt:lpstr>
      <vt:lpstr>Atribuições da Ouvidoria</vt:lpstr>
      <vt:lpstr>Atribuições da Ouvidoria</vt:lpstr>
      <vt:lpstr>Deveres das Ouvidorias</vt:lpstr>
      <vt:lpstr>Do Relatório anual da Ouvidoria</vt:lpstr>
      <vt:lpstr>Destino do Relatório da Ouvidoria</vt:lpstr>
      <vt:lpstr>Da avaliação periódica dos serviços prestados</vt:lpstr>
      <vt:lpstr>Da necessidade de avaliação peródica dos serviços prestados</vt:lpstr>
      <vt:lpstr>Da necessidade de avaliação peródica dos serviços prestados</vt:lpstr>
      <vt:lpstr>A manifestação dos usuários</vt:lpstr>
      <vt:lpstr>Manifestações dos Usuários – Art. 10</vt:lpstr>
      <vt:lpstr>Manifestações dos Usuários – Art. 10</vt:lpstr>
      <vt:lpstr>O Usuário é obrigado a se identificar?</vt:lpstr>
      <vt:lpstr>As respostas da Ouvidoria</vt:lpstr>
      <vt:lpstr>A Ouvidoria pode recusar responder à manifestação do Usuário?</vt:lpstr>
      <vt:lpstr>O que se considera uma efetiva resposta da Ouvidoria?</vt:lpstr>
      <vt:lpstr>Qual o prazo de resposta atribuído às Ouvidorias?</vt:lpstr>
      <vt:lpstr>Do relacionamento da Ouvidoria com os demais órgãos</vt:lpstr>
      <vt:lpstr>Relação da Ouvidoria com os demais setores</vt:lpstr>
      <vt:lpstr>Apresentação do PowerPoint</vt:lpstr>
      <vt:lpstr>Apresentação do PowerPoint</vt:lpstr>
      <vt:lpstr>Apresentação do PowerPoint</vt:lpstr>
      <vt:lpstr>Apresentação do PowerPoint</vt:lpstr>
      <vt:lpstr>Quadro comparativo conforme cartilha transparência e proteção de dados do TCE-PR</vt:lpstr>
      <vt:lpstr>Quadro comparativo conforme cartilha transparência e proteção de dados do TCE-PR</vt:lpstr>
      <vt:lpstr>Quadro comparativo conforme cartilha transparência e proteção de dados do TCE-PR</vt:lpstr>
      <vt:lpstr>Quadro comparativo conforme cartilha transparência e proteção de dados do TCE-PR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Como está sua ouvidoria?</vt:lpstr>
      <vt:lpstr>Apresentação do PowerPoint</vt:lpstr>
      <vt:lpstr> </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Usuario</cp:lastModifiedBy>
  <cp:revision>20</cp:revision>
  <dcterms:modified xsi:type="dcterms:W3CDTF">2026-03-07T18:25:29Z</dcterms:modified>
</cp:coreProperties>
</file>